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9"/>
  </p:notesMasterIdLst>
  <p:handoutMasterIdLst>
    <p:handoutMasterId r:id="rId30"/>
  </p:handoutMasterIdLst>
  <p:sldIdLst>
    <p:sldId id="288" r:id="rId5"/>
    <p:sldId id="273" r:id="rId6"/>
    <p:sldId id="281" r:id="rId7"/>
    <p:sldId id="289" r:id="rId8"/>
    <p:sldId id="282" r:id="rId9"/>
    <p:sldId id="290" r:id="rId10"/>
    <p:sldId id="259" r:id="rId11"/>
    <p:sldId id="291" r:id="rId12"/>
    <p:sldId id="292" r:id="rId13"/>
    <p:sldId id="293" r:id="rId14"/>
    <p:sldId id="294" r:id="rId15"/>
    <p:sldId id="295" r:id="rId16"/>
    <p:sldId id="296" r:id="rId17"/>
    <p:sldId id="283" r:id="rId18"/>
    <p:sldId id="297" r:id="rId19"/>
    <p:sldId id="298" r:id="rId20"/>
    <p:sldId id="299" r:id="rId21"/>
    <p:sldId id="300" r:id="rId22"/>
    <p:sldId id="301" r:id="rId23"/>
    <p:sldId id="302" r:id="rId24"/>
    <p:sldId id="303" r:id="rId25"/>
    <p:sldId id="304" r:id="rId26"/>
    <p:sldId id="305" r:id="rId27"/>
    <p:sldId id="278"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94" autoAdjust="0"/>
  </p:normalViewPr>
  <p:slideViewPr>
    <p:cSldViewPr snapToGrid="0">
      <p:cViewPr varScale="1">
        <p:scale>
          <a:sx n="59" d="100"/>
          <a:sy n="59" d="100"/>
        </p:scale>
        <p:origin x="964" y="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8/10/relationships/authors" Targe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10/13/2025</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png>
</file>

<file path=ppt/media/image11.png>
</file>

<file path=ppt/media/image12.jpeg>
</file>

<file path=ppt/media/image13.png>
</file>

<file path=ppt/media/image14.pn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t>10/13/2025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t>‹#›</a:t>
            </a:fld>
            <a:endParaRPr lang="en-US" dirty="0"/>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37E2AA-278D-0B48-A5DE-00B1FC5BDAF9}" type="slidenum">
              <a:rPr lang="en-US" smtClean="0"/>
              <a:t>7</a:t>
            </a:fld>
            <a:endParaRPr lang="en-US" dirty="0"/>
          </a:p>
        </p:txBody>
      </p:sp>
    </p:spTree>
    <p:extLst>
      <p:ext uri="{BB962C8B-B14F-4D97-AF65-F5344CB8AC3E}">
        <p14:creationId xmlns:p14="http://schemas.microsoft.com/office/powerpoint/2010/main" val="15722720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502552" y="1779325"/>
            <a:ext cx="6724891" cy="4297680"/>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3">
    <p:spTree>
      <p:nvGrpSpPr>
        <p:cNvPr id="1" name=""/>
        <p:cNvGrpSpPr/>
        <p:nvPr/>
      </p:nvGrpSpPr>
      <p:grpSpPr>
        <a:xfrm>
          <a:off x="0" y="0"/>
          <a:ext cx="0" cy="0"/>
          <a:chOff x="0" y="0"/>
          <a:chExt cx="0" cy="0"/>
        </a:xfrm>
      </p:grpSpPr>
      <p:pic>
        <p:nvPicPr>
          <p:cNvPr id="8" name="Picture Placeholder 17">
            <a:extLst>
              <a:ext uri="{FF2B5EF4-FFF2-40B4-BE49-F238E27FC236}">
                <a16:creationId xmlns:a16="http://schemas.microsoft.com/office/drawing/2014/main" id="{32B61A96-5F36-8895-B920-FC12FD76DC53}"/>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9" name="Rectangle 8">
            <a:extLst>
              <a:ext uri="{FF2B5EF4-FFF2-40B4-BE49-F238E27FC236}">
                <a16:creationId xmlns:a16="http://schemas.microsoft.com/office/drawing/2014/main" id="{8774BC39-6D56-474E-28BE-99260516AB0C}"/>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73070" y="914400"/>
            <a:ext cx="10045861" cy="1146680"/>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23687" y="2288614"/>
            <a:ext cx="5382228" cy="3475578"/>
          </a:xfrm>
        </p:spPr>
        <p:txBody>
          <a:bodyPr>
            <a:normAutofit/>
          </a:bodyPr>
          <a:lstStyle>
            <a:lvl1pPr marL="0" indent="0">
              <a:spcBef>
                <a:spcPts val="1000"/>
              </a:spcBef>
              <a:spcAft>
                <a:spcPts val="0"/>
              </a:spcAft>
              <a:buNone/>
              <a:defRPr sz="1800"/>
            </a:lvl1pPr>
            <a:lvl2pPr marL="685800">
              <a:spcBef>
                <a:spcPts val="600"/>
              </a:spcBef>
              <a:spcAft>
                <a:spcPts val="600"/>
              </a:spcAft>
              <a:defRPr sz="1800"/>
            </a:lvl2pPr>
            <a:lvl3pPr marL="1143000">
              <a:spcBef>
                <a:spcPts val="600"/>
              </a:spcBef>
              <a:spcAft>
                <a:spcPts val="600"/>
              </a:spcAft>
              <a:defRPr sz="1800"/>
            </a:lvl3pPr>
            <a:lvl4pPr marL="1600200">
              <a:spcBef>
                <a:spcPts val="600"/>
              </a:spcBef>
              <a:spcAft>
                <a:spcPts val="600"/>
              </a:spcAft>
              <a:defRPr sz="1800"/>
            </a:lvl4pPr>
            <a:lvl5pPr marL="20574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451790" y="2288614"/>
            <a:ext cx="3108960" cy="3475578"/>
          </a:xfrm>
        </p:spPr>
        <p:txBody>
          <a:bodyPr tIns="91440">
            <a:normAutofit/>
          </a:bodyPr>
          <a:lstStyle>
            <a:lvl1pPr marL="0" indent="0">
              <a:lnSpc>
                <a:spcPct val="150000"/>
              </a:lnSpc>
              <a:spcBef>
                <a:spcPts val="1000"/>
              </a:spcBef>
              <a:spcAft>
                <a:spcPts val="600"/>
              </a:spcAft>
              <a:buNone/>
              <a:defRPr sz="1800"/>
            </a:lvl1pPr>
            <a:lvl2pPr marL="228600" indent="0">
              <a:lnSpc>
                <a:spcPct val="100000"/>
              </a:lnSpc>
              <a:spcBef>
                <a:spcPts val="1000"/>
              </a:spcBef>
              <a:spcAft>
                <a:spcPts val="600"/>
              </a:spcAft>
              <a:buNone/>
              <a:defRPr sz="1800"/>
            </a:lvl2pPr>
            <a:lvl3pPr marL="6858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pic>
        <p:nvPicPr>
          <p:cNvPr id="7" name="Picture Placeholder 38">
            <a:extLst>
              <a:ext uri="{FF2B5EF4-FFF2-40B4-BE49-F238E27FC236}">
                <a16:creationId xmlns:a16="http://schemas.microsoft.com/office/drawing/2014/main" id="{31550E6E-10D6-E75A-F6B1-8800DAC2CBFB}"/>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73038" y="1457865"/>
            <a:ext cx="3200400" cy="4580626"/>
          </a:xfrm>
        </p:spPr>
        <p:txBody>
          <a:bodyPr anchor="t">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796287" y="1457864"/>
            <a:ext cx="4986068" cy="4580627"/>
          </a:xfrm>
        </p:spPr>
        <p:txBody>
          <a:bodyPr tIns="45720" anchor="t" anchorCtr="0">
            <a:normAutofit/>
          </a:bodyPr>
          <a:lstStyle>
            <a:lvl1pPr marL="0" indent="0">
              <a:lnSpc>
                <a:spcPct val="150000"/>
              </a:lnSpc>
              <a:spcBef>
                <a:spcPts val="1000"/>
              </a:spcBef>
              <a:spcAft>
                <a:spcPts val="1200"/>
              </a:spcAft>
              <a:buNone/>
              <a:defRPr sz="2400"/>
            </a:lvl1pPr>
            <a:lvl2pPr>
              <a:lnSpc>
                <a:spcPct val="150000"/>
              </a:lnSpc>
              <a:spcBef>
                <a:spcPts val="1000"/>
              </a:spcBef>
              <a:spcAft>
                <a:spcPts val="1200"/>
              </a:spcAft>
              <a:defRPr sz="2000"/>
            </a:lvl2pPr>
            <a:lvl3pPr>
              <a:lnSpc>
                <a:spcPct val="150000"/>
              </a:lnSpc>
              <a:spcBef>
                <a:spcPts val="1000"/>
              </a:spcBef>
              <a:spcAft>
                <a:spcPts val="1200"/>
              </a:spcAft>
              <a:defRPr sz="1800"/>
            </a:lvl3pPr>
            <a:lvl4pPr>
              <a:lnSpc>
                <a:spcPct val="150000"/>
              </a:lnSpc>
              <a:spcBef>
                <a:spcPts val="1000"/>
              </a:spcBef>
              <a:spcAft>
                <a:spcPts val="1200"/>
              </a:spcAft>
              <a:defRPr sz="1600"/>
            </a:lvl4pPr>
            <a:lvl5pPr>
              <a:lnSpc>
                <a:spcPct val="150000"/>
              </a:lnSpc>
              <a:spcBef>
                <a:spcPts val="1000"/>
              </a:spcBef>
              <a:spcAft>
                <a:spcPts val="1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10/13/2025</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10/13/2025</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1524000" y="2286000"/>
            <a:ext cx="9144000" cy="2286000"/>
          </a:xfrm>
          <a:noFill/>
        </p:spPr>
        <p:txBody>
          <a:bodyPr>
            <a:noAutofit/>
          </a:bodyPr>
          <a:lstStyle/>
          <a:p>
            <a:r>
              <a:rPr lang="en-US" dirty="0"/>
              <a:t>Business Models</a:t>
            </a:r>
          </a:p>
        </p:txBody>
      </p:sp>
    </p:spTree>
    <p:extLst>
      <p:ext uri="{BB962C8B-B14F-4D97-AF65-F5344CB8AC3E}">
        <p14:creationId xmlns:p14="http://schemas.microsoft.com/office/powerpoint/2010/main" val="2083028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6A2B99-B695-B4B9-AC20-17550FEDA68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601ADD-B7B0-3905-A9B7-5114387D0265}"/>
              </a:ext>
            </a:extLst>
          </p:cNvPr>
          <p:cNvSpPr>
            <a:spLocks noGrp="1"/>
          </p:cNvSpPr>
          <p:nvPr>
            <p:ph type="title"/>
          </p:nvPr>
        </p:nvSpPr>
        <p:spPr>
          <a:xfrm>
            <a:off x="838200" y="266219"/>
            <a:ext cx="10389243" cy="1424470"/>
          </a:xfrm>
          <a:noFill/>
        </p:spPr>
        <p:txBody>
          <a:bodyPr anchor="ctr">
            <a:noAutofit/>
          </a:bodyPr>
          <a:lstStyle/>
          <a:p>
            <a:r>
              <a:rPr lang="en-US" dirty="0"/>
              <a:t>Benefits of good customer relationship</a:t>
            </a:r>
          </a:p>
        </p:txBody>
      </p:sp>
      <p:sp>
        <p:nvSpPr>
          <p:cNvPr id="9" name="TextBox 8">
            <a:extLst>
              <a:ext uri="{FF2B5EF4-FFF2-40B4-BE49-F238E27FC236}">
                <a16:creationId xmlns:a16="http://schemas.microsoft.com/office/drawing/2014/main" id="{3CE01C60-AFC2-6926-79C1-B792339D560F}"/>
              </a:ext>
            </a:extLst>
          </p:cNvPr>
          <p:cNvSpPr txBox="1"/>
          <p:nvPr/>
        </p:nvSpPr>
        <p:spPr>
          <a:xfrm>
            <a:off x="544286" y="1589314"/>
            <a:ext cx="10683157" cy="2862322"/>
          </a:xfrm>
          <a:prstGeom prst="rect">
            <a:avLst/>
          </a:prstGeom>
          <a:noFill/>
        </p:spPr>
        <p:txBody>
          <a:bodyPr wrap="square" rtlCol="0">
            <a:spAutoFit/>
          </a:bodyPr>
          <a:lstStyle/>
          <a:p>
            <a:pPr marL="457200" indent="-457200">
              <a:buAutoNum type="arabicPeriod"/>
            </a:pPr>
            <a:r>
              <a:rPr lang="en-US" sz="2000" b="1" dirty="0"/>
              <a:t>Customer Retention</a:t>
            </a:r>
            <a:r>
              <a:rPr lang="en-US" sz="2000" dirty="0"/>
              <a:t> - businesses intend to advertise their product and services through word of mouth, social media, newspaper, television and flyers.</a:t>
            </a:r>
          </a:p>
          <a:p>
            <a:pPr marL="457200" indent="-457200">
              <a:buAutoNum type="arabicPeriod"/>
            </a:pPr>
            <a:r>
              <a:rPr lang="en-US" sz="2000" b="1" dirty="0"/>
              <a:t>Customer Loyalty</a:t>
            </a:r>
            <a:r>
              <a:rPr lang="en-US" sz="2000" dirty="0"/>
              <a:t> – highly valuable for businesses as repeat customers are nine time more likely to do business with an organization again if the company handles customer service issue fairly, even if the outcome isn’t in their favor.</a:t>
            </a:r>
          </a:p>
          <a:p>
            <a:pPr marL="457200" indent="-457200">
              <a:buAutoNum type="arabicPeriod"/>
            </a:pPr>
            <a:r>
              <a:rPr lang="en-US" sz="2000" b="1" dirty="0"/>
              <a:t>Customer Satisfaction</a:t>
            </a:r>
            <a:r>
              <a:rPr lang="en-US" sz="2000" dirty="0"/>
              <a:t> – There should be open channel of communication for relaying customer feedback. Positive customer relations give companies more insight into their customer’s problems. This leads to better individual interactions with customers which builds up trust over time and influences their buying decisions.</a:t>
            </a:r>
            <a:endParaRPr lang="en-US" sz="2000" b="1" dirty="0"/>
          </a:p>
        </p:txBody>
      </p:sp>
    </p:spTree>
    <p:extLst>
      <p:ext uri="{BB962C8B-B14F-4D97-AF65-F5344CB8AC3E}">
        <p14:creationId xmlns:p14="http://schemas.microsoft.com/office/powerpoint/2010/main" val="16166957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C5965A-5862-5B1D-5491-CC98F5C46C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F72F021-C7E7-AB25-47C2-96D7D8296C73}"/>
              </a:ext>
            </a:extLst>
          </p:cNvPr>
          <p:cNvSpPr>
            <a:spLocks noGrp="1"/>
          </p:cNvSpPr>
          <p:nvPr>
            <p:ph type="title"/>
          </p:nvPr>
        </p:nvSpPr>
        <p:spPr>
          <a:xfrm>
            <a:off x="1616598" y="995425"/>
            <a:ext cx="8958805" cy="833375"/>
          </a:xfrm>
          <a:noFill/>
        </p:spPr>
        <p:txBody>
          <a:bodyPr/>
          <a:lstStyle/>
          <a:p>
            <a:r>
              <a:rPr lang="en-US" sz="3200" dirty="0"/>
              <a:t>Nine Segments of the Business Model Canvass</a:t>
            </a:r>
          </a:p>
        </p:txBody>
      </p:sp>
      <p:sp>
        <p:nvSpPr>
          <p:cNvPr id="3" name="Content Placeholder 2">
            <a:extLst>
              <a:ext uri="{FF2B5EF4-FFF2-40B4-BE49-F238E27FC236}">
                <a16:creationId xmlns:a16="http://schemas.microsoft.com/office/drawing/2014/main" id="{EC37B028-584E-FC81-84CD-56754C0053E0}"/>
              </a:ext>
            </a:extLst>
          </p:cNvPr>
          <p:cNvSpPr>
            <a:spLocks noGrp="1"/>
          </p:cNvSpPr>
          <p:nvPr>
            <p:ph sz="half" idx="14"/>
          </p:nvPr>
        </p:nvSpPr>
        <p:spPr>
          <a:xfrm>
            <a:off x="1616075" y="1981201"/>
            <a:ext cx="8959850" cy="3189514"/>
          </a:xfrm>
          <a:noFill/>
        </p:spPr>
        <p:txBody>
          <a:bodyPr vert="horz" lIns="91440" tIns="45720" rIns="91440" bIns="45720" rtlCol="0" anchor="t">
            <a:normAutofit fontScale="92500" lnSpcReduction="10000"/>
          </a:bodyPr>
          <a:lstStyle/>
          <a:p>
            <a:pPr>
              <a:lnSpc>
                <a:spcPct val="100000"/>
              </a:lnSpc>
              <a:spcBef>
                <a:spcPts val="0"/>
              </a:spcBef>
              <a:spcAft>
                <a:spcPts val="0"/>
              </a:spcAft>
            </a:pPr>
            <a:r>
              <a:rPr lang="en-US" sz="2000" b="1" i="1" dirty="0"/>
              <a:t>5. Revenue Streams</a:t>
            </a:r>
            <a:r>
              <a:rPr lang="en-US" sz="2000" i="1" dirty="0"/>
              <a:t>:</a:t>
            </a:r>
          </a:p>
          <a:p>
            <a:pPr>
              <a:lnSpc>
                <a:spcPct val="100000"/>
              </a:lnSpc>
              <a:spcBef>
                <a:spcPts val="0"/>
              </a:spcBef>
              <a:spcAft>
                <a:spcPts val="0"/>
              </a:spcAft>
            </a:pPr>
            <a:endParaRPr lang="en-US" dirty="0"/>
          </a:p>
          <a:p>
            <a:pPr lvl="2" indent="0" algn="just">
              <a:lnSpc>
                <a:spcPct val="100000"/>
              </a:lnSpc>
              <a:spcBef>
                <a:spcPts val="0"/>
              </a:spcBef>
              <a:spcAft>
                <a:spcPts val="0"/>
              </a:spcAft>
              <a:buNone/>
            </a:pPr>
            <a:r>
              <a:rPr lang="en-US" sz="2400" dirty="0"/>
              <a:t>	</a:t>
            </a:r>
            <a:r>
              <a:rPr lang="en-US" sz="2400" i="1" dirty="0"/>
              <a:t>How does the business earn revenue from the value propositions?</a:t>
            </a:r>
          </a:p>
          <a:p>
            <a:pPr lvl="2" indent="0" algn="just">
              <a:lnSpc>
                <a:spcPct val="100000"/>
              </a:lnSpc>
              <a:spcBef>
                <a:spcPts val="0"/>
              </a:spcBef>
              <a:spcAft>
                <a:spcPts val="0"/>
              </a:spcAft>
              <a:buNone/>
            </a:pPr>
            <a:endParaRPr lang="en-US" sz="2400" i="1" dirty="0"/>
          </a:p>
          <a:p>
            <a:pPr lvl="2" indent="0" algn="just">
              <a:lnSpc>
                <a:spcPct val="100000"/>
              </a:lnSpc>
              <a:spcBef>
                <a:spcPts val="0"/>
              </a:spcBef>
              <a:spcAft>
                <a:spcPts val="0"/>
              </a:spcAft>
              <a:buNone/>
            </a:pPr>
            <a:r>
              <a:rPr lang="en-US" sz="2400" b="1" i="1" dirty="0"/>
              <a:t>	REVENUE </a:t>
            </a:r>
            <a:r>
              <a:rPr lang="en-US" sz="2400" i="1" dirty="0"/>
              <a:t>is the amount of money that is brought  into a company through if various businesses.</a:t>
            </a:r>
          </a:p>
          <a:p>
            <a:pPr lvl="2" indent="0" algn="just">
              <a:lnSpc>
                <a:spcPct val="100000"/>
              </a:lnSpc>
              <a:spcBef>
                <a:spcPts val="0"/>
              </a:spcBef>
              <a:spcAft>
                <a:spcPts val="0"/>
              </a:spcAft>
              <a:buNone/>
            </a:pPr>
            <a:endParaRPr lang="en-US" sz="2400" i="1" dirty="0"/>
          </a:p>
          <a:p>
            <a:pPr lvl="2" indent="0" algn="just">
              <a:lnSpc>
                <a:spcPct val="100000"/>
              </a:lnSpc>
              <a:spcBef>
                <a:spcPts val="0"/>
              </a:spcBef>
              <a:spcAft>
                <a:spcPts val="0"/>
              </a:spcAft>
              <a:buNone/>
            </a:pPr>
            <a:r>
              <a:rPr lang="en-US" sz="2400" i="1" dirty="0"/>
              <a:t>	</a:t>
            </a:r>
            <a:r>
              <a:rPr lang="en-US" sz="2400" b="1" i="1" dirty="0"/>
              <a:t>REVENUE STREAM </a:t>
            </a:r>
            <a:r>
              <a:rPr lang="en-US" sz="2400" i="1" dirty="0"/>
              <a:t>is the building block presenting the cash a company generates from each customer segment. Most businesses need at least one great revenue stream to earn money.</a:t>
            </a:r>
            <a:endParaRPr lang="en-US" i="1" dirty="0"/>
          </a:p>
        </p:txBody>
      </p:sp>
    </p:spTree>
    <p:extLst>
      <p:ext uri="{BB962C8B-B14F-4D97-AF65-F5344CB8AC3E}">
        <p14:creationId xmlns:p14="http://schemas.microsoft.com/office/powerpoint/2010/main" val="1173033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1CBE3C-4A4E-2448-E237-845DDFC367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56C97F-5482-1F80-BBE4-180801DD6D8D}"/>
              </a:ext>
            </a:extLst>
          </p:cNvPr>
          <p:cNvSpPr>
            <a:spLocks noGrp="1"/>
          </p:cNvSpPr>
          <p:nvPr>
            <p:ph type="title"/>
          </p:nvPr>
        </p:nvSpPr>
        <p:spPr>
          <a:xfrm>
            <a:off x="838200" y="266219"/>
            <a:ext cx="10389243" cy="1424470"/>
          </a:xfrm>
          <a:noFill/>
        </p:spPr>
        <p:txBody>
          <a:bodyPr anchor="ctr">
            <a:noAutofit/>
          </a:bodyPr>
          <a:lstStyle/>
          <a:p>
            <a:r>
              <a:rPr lang="en-US" dirty="0"/>
              <a:t>How to generate Revenue Streams</a:t>
            </a:r>
          </a:p>
        </p:txBody>
      </p:sp>
      <p:sp>
        <p:nvSpPr>
          <p:cNvPr id="9" name="TextBox 8">
            <a:extLst>
              <a:ext uri="{FF2B5EF4-FFF2-40B4-BE49-F238E27FC236}">
                <a16:creationId xmlns:a16="http://schemas.microsoft.com/office/drawing/2014/main" id="{B1FF483D-6BE2-0FB0-AC91-901824B006BD}"/>
              </a:ext>
            </a:extLst>
          </p:cNvPr>
          <p:cNvSpPr txBox="1"/>
          <p:nvPr/>
        </p:nvSpPr>
        <p:spPr>
          <a:xfrm>
            <a:off x="544286" y="1589314"/>
            <a:ext cx="10683157" cy="3785652"/>
          </a:xfrm>
          <a:prstGeom prst="rect">
            <a:avLst/>
          </a:prstGeom>
          <a:noFill/>
        </p:spPr>
        <p:txBody>
          <a:bodyPr wrap="square" rtlCol="0">
            <a:spAutoFit/>
          </a:bodyPr>
          <a:lstStyle/>
          <a:p>
            <a:pPr marL="457200" indent="-457200">
              <a:buAutoNum type="arabicPeriod"/>
            </a:pPr>
            <a:r>
              <a:rPr lang="en-US" sz="2000" b="1" dirty="0"/>
              <a:t>Sale of Physical Product</a:t>
            </a:r>
            <a:r>
              <a:rPr lang="en-US" sz="2000" dirty="0"/>
              <a:t> – the customer pays in cash for the product, and the customer is then free to whatever they want with it such as books, furniture and gadgets.</a:t>
            </a:r>
          </a:p>
          <a:p>
            <a:pPr marL="457200" indent="-457200">
              <a:buAutoNum type="arabicPeriod"/>
            </a:pPr>
            <a:r>
              <a:rPr lang="en-US" sz="2000" b="1" dirty="0"/>
              <a:t>Usage fee</a:t>
            </a:r>
            <a:r>
              <a:rPr lang="en-US" sz="2000" dirty="0"/>
              <a:t>– The customer pays a user fee for a particular service, the amount is paid depending on the usage.</a:t>
            </a:r>
          </a:p>
          <a:p>
            <a:pPr marL="457200" indent="-457200">
              <a:buAutoNum type="arabicPeriod"/>
            </a:pPr>
            <a:r>
              <a:rPr lang="en-US" sz="2000" b="1" dirty="0"/>
              <a:t>Subscription fee </a:t>
            </a:r>
            <a:r>
              <a:rPr lang="en-US" sz="2000" dirty="0"/>
              <a:t>– The customer pays, for a particular service in a specifies time frame.</a:t>
            </a:r>
          </a:p>
          <a:p>
            <a:pPr marL="457200" indent="-457200">
              <a:buAutoNum type="arabicPeriod"/>
            </a:pPr>
            <a:r>
              <a:rPr lang="en-US" sz="2000" b="1" dirty="0"/>
              <a:t>Lending/renting/leasing</a:t>
            </a:r>
            <a:r>
              <a:rPr lang="en-US" sz="2000" dirty="0"/>
              <a:t> – grants someone the right to use a product for a fixed period of time in return for a fee.</a:t>
            </a:r>
          </a:p>
          <a:p>
            <a:pPr marL="457200" indent="-457200">
              <a:buAutoNum type="arabicPeriod"/>
            </a:pPr>
            <a:r>
              <a:rPr lang="en-US" sz="2000" b="1" dirty="0"/>
              <a:t>Brokerage fees</a:t>
            </a:r>
            <a:r>
              <a:rPr lang="en-US" sz="2000" dirty="0"/>
              <a:t>- your company get its revenue from an intermediate service. This method is often used by real state agents and credit card providers.</a:t>
            </a:r>
          </a:p>
          <a:p>
            <a:pPr marL="457200" indent="-457200">
              <a:buAutoNum type="arabicPeriod"/>
            </a:pPr>
            <a:r>
              <a:rPr lang="en-US" sz="2000" b="1" dirty="0"/>
              <a:t>Advertising</a:t>
            </a:r>
            <a:r>
              <a:rPr lang="en-US" sz="2000" dirty="0"/>
              <a:t> – your business may charge fees for advertising a product, service or brand.</a:t>
            </a:r>
          </a:p>
          <a:p>
            <a:pPr marL="457200" indent="-457200">
              <a:buAutoNum type="arabicPeriod"/>
            </a:pPr>
            <a:r>
              <a:rPr lang="en-US" sz="2000" b="1" dirty="0"/>
              <a:t>Volume and unit selling</a:t>
            </a:r>
            <a:r>
              <a:rPr lang="en-US" sz="2000" dirty="0"/>
              <a:t> – your company charges a fixed price for a product, but can provide a lower cost depending on the quantities like wholesale.</a:t>
            </a:r>
            <a:endParaRPr lang="en-US" sz="2000" b="1" dirty="0"/>
          </a:p>
        </p:txBody>
      </p:sp>
    </p:spTree>
    <p:extLst>
      <p:ext uri="{BB962C8B-B14F-4D97-AF65-F5344CB8AC3E}">
        <p14:creationId xmlns:p14="http://schemas.microsoft.com/office/powerpoint/2010/main" val="40837035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CCBC38-99AB-CCD6-618F-E084A37D736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F8B07D-7DC4-E56B-080C-3AE30EC854FB}"/>
              </a:ext>
            </a:extLst>
          </p:cNvPr>
          <p:cNvSpPr>
            <a:spLocks noGrp="1"/>
          </p:cNvSpPr>
          <p:nvPr>
            <p:ph type="title"/>
          </p:nvPr>
        </p:nvSpPr>
        <p:spPr>
          <a:xfrm>
            <a:off x="1616598" y="995425"/>
            <a:ext cx="8958805" cy="1077230"/>
          </a:xfrm>
          <a:noFill/>
        </p:spPr>
        <p:txBody>
          <a:bodyPr/>
          <a:lstStyle/>
          <a:p>
            <a:r>
              <a:rPr lang="en-US" dirty="0"/>
              <a:t>Nine Segments of the Business Model Canvass</a:t>
            </a:r>
          </a:p>
        </p:txBody>
      </p:sp>
      <p:sp>
        <p:nvSpPr>
          <p:cNvPr id="3" name="Content Placeholder 2">
            <a:extLst>
              <a:ext uri="{FF2B5EF4-FFF2-40B4-BE49-F238E27FC236}">
                <a16:creationId xmlns:a16="http://schemas.microsoft.com/office/drawing/2014/main" id="{C80C0EC2-D473-4657-EC13-B7B355E040B1}"/>
              </a:ext>
            </a:extLst>
          </p:cNvPr>
          <p:cNvSpPr>
            <a:spLocks noGrp="1"/>
          </p:cNvSpPr>
          <p:nvPr>
            <p:ph sz="half" idx="14"/>
          </p:nvPr>
        </p:nvSpPr>
        <p:spPr>
          <a:xfrm>
            <a:off x="1616075" y="2257425"/>
            <a:ext cx="8959850" cy="3541713"/>
          </a:xfrm>
          <a:noFill/>
        </p:spPr>
        <p:txBody>
          <a:bodyPr vert="horz" lIns="91440" tIns="45720" rIns="91440" bIns="45720" rtlCol="0" anchor="t">
            <a:normAutofit/>
          </a:bodyPr>
          <a:lstStyle/>
          <a:p>
            <a:pPr>
              <a:lnSpc>
                <a:spcPct val="100000"/>
              </a:lnSpc>
              <a:spcBef>
                <a:spcPts val="0"/>
              </a:spcBef>
              <a:spcAft>
                <a:spcPts val="0"/>
              </a:spcAft>
            </a:pPr>
            <a:r>
              <a:rPr lang="en-US" sz="2000" b="1" i="1" dirty="0"/>
              <a:t>6. Key Activities</a:t>
            </a:r>
            <a:r>
              <a:rPr lang="en-US" sz="2000" i="1" dirty="0"/>
              <a:t>:</a:t>
            </a:r>
          </a:p>
          <a:p>
            <a:pPr>
              <a:lnSpc>
                <a:spcPct val="100000"/>
              </a:lnSpc>
              <a:spcBef>
                <a:spcPts val="0"/>
              </a:spcBef>
              <a:spcAft>
                <a:spcPts val="0"/>
              </a:spcAft>
            </a:pPr>
            <a:r>
              <a:rPr lang="en-US" sz="2000" i="1" dirty="0"/>
              <a:t>	</a:t>
            </a:r>
            <a:r>
              <a:rPr lang="en-US" sz="2400" i="1" dirty="0"/>
              <a:t>What uniquely strategic things does the business do to deliver its proposition?</a:t>
            </a:r>
            <a:endParaRPr lang="en-US" sz="2000" i="1" dirty="0"/>
          </a:p>
          <a:p>
            <a:pPr>
              <a:lnSpc>
                <a:spcPct val="100000"/>
              </a:lnSpc>
              <a:spcBef>
                <a:spcPts val="0"/>
              </a:spcBef>
              <a:spcAft>
                <a:spcPts val="0"/>
              </a:spcAft>
            </a:pPr>
            <a:endParaRPr lang="en-US" dirty="0"/>
          </a:p>
          <a:p>
            <a:pPr lvl="2" indent="0" algn="just">
              <a:lnSpc>
                <a:spcPct val="100000"/>
              </a:lnSpc>
              <a:spcBef>
                <a:spcPts val="0"/>
              </a:spcBef>
              <a:spcAft>
                <a:spcPts val="0"/>
              </a:spcAft>
              <a:buNone/>
            </a:pPr>
            <a:r>
              <a:rPr lang="en-US" sz="2400" dirty="0"/>
              <a:t>	</a:t>
            </a:r>
            <a:r>
              <a:rPr lang="en-US" sz="2400" i="1" dirty="0"/>
              <a:t>Key Activities are the most important tasks a company must carry out to fulfill its business purpose. To be successful, a company must carry out key actions that are primarily dictated by its business model.</a:t>
            </a:r>
            <a:endParaRPr lang="en-US" i="1" dirty="0"/>
          </a:p>
        </p:txBody>
      </p:sp>
    </p:spTree>
    <p:extLst>
      <p:ext uri="{BB962C8B-B14F-4D97-AF65-F5344CB8AC3E}">
        <p14:creationId xmlns:p14="http://schemas.microsoft.com/office/powerpoint/2010/main" val="2422906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Key Activities Block in Business Model Canvas | Cleverism">
            <a:extLst>
              <a:ext uri="{FF2B5EF4-FFF2-40B4-BE49-F238E27FC236}">
                <a16:creationId xmlns:a16="http://schemas.microsoft.com/office/drawing/2014/main" id="{DAF8D715-33C7-FCD5-EABA-32E6B7D664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4024" y="642257"/>
            <a:ext cx="10831286" cy="55734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4086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F4806E-FBF1-982E-C237-DF1715171B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50B0828-4FCC-09A7-14BB-C856A091BEA2}"/>
              </a:ext>
            </a:extLst>
          </p:cNvPr>
          <p:cNvSpPr>
            <a:spLocks noGrp="1"/>
          </p:cNvSpPr>
          <p:nvPr>
            <p:ph type="title"/>
          </p:nvPr>
        </p:nvSpPr>
        <p:spPr>
          <a:xfrm>
            <a:off x="1616598" y="995425"/>
            <a:ext cx="8958805" cy="1077230"/>
          </a:xfrm>
          <a:noFill/>
        </p:spPr>
        <p:txBody>
          <a:bodyPr/>
          <a:lstStyle/>
          <a:p>
            <a:r>
              <a:rPr lang="en-US" dirty="0"/>
              <a:t>Nine Segments of the Business Model Canvass</a:t>
            </a:r>
          </a:p>
        </p:txBody>
      </p:sp>
      <p:sp>
        <p:nvSpPr>
          <p:cNvPr id="3" name="Content Placeholder 2">
            <a:extLst>
              <a:ext uri="{FF2B5EF4-FFF2-40B4-BE49-F238E27FC236}">
                <a16:creationId xmlns:a16="http://schemas.microsoft.com/office/drawing/2014/main" id="{92625B3C-7E7D-586C-E098-94663F30E76D}"/>
              </a:ext>
            </a:extLst>
          </p:cNvPr>
          <p:cNvSpPr>
            <a:spLocks noGrp="1"/>
          </p:cNvSpPr>
          <p:nvPr>
            <p:ph sz="half" idx="14"/>
          </p:nvPr>
        </p:nvSpPr>
        <p:spPr>
          <a:xfrm>
            <a:off x="1616075" y="2257425"/>
            <a:ext cx="8959850" cy="3541713"/>
          </a:xfrm>
          <a:noFill/>
        </p:spPr>
        <p:txBody>
          <a:bodyPr vert="horz" lIns="91440" tIns="45720" rIns="91440" bIns="45720" rtlCol="0" anchor="t">
            <a:normAutofit/>
          </a:bodyPr>
          <a:lstStyle/>
          <a:p>
            <a:pPr>
              <a:lnSpc>
                <a:spcPct val="100000"/>
              </a:lnSpc>
              <a:spcBef>
                <a:spcPts val="0"/>
              </a:spcBef>
              <a:spcAft>
                <a:spcPts val="0"/>
              </a:spcAft>
            </a:pPr>
            <a:r>
              <a:rPr lang="en-US" sz="2000" b="1" i="1" dirty="0"/>
              <a:t>6. Key Activities</a:t>
            </a:r>
            <a:r>
              <a:rPr lang="en-US" sz="2000" i="1" dirty="0"/>
              <a:t>:</a:t>
            </a:r>
          </a:p>
          <a:p>
            <a:pPr>
              <a:lnSpc>
                <a:spcPct val="100000"/>
              </a:lnSpc>
              <a:spcBef>
                <a:spcPts val="0"/>
              </a:spcBef>
              <a:spcAft>
                <a:spcPts val="0"/>
              </a:spcAft>
            </a:pPr>
            <a:r>
              <a:rPr lang="en-US" sz="2000" i="1" dirty="0"/>
              <a:t>	</a:t>
            </a:r>
            <a:r>
              <a:rPr lang="en-US" sz="2400" i="1" dirty="0"/>
              <a:t>What uniquely strategic things does the business do to deliver its proposition?</a:t>
            </a:r>
            <a:endParaRPr lang="en-US" sz="2000" i="1" dirty="0"/>
          </a:p>
          <a:p>
            <a:pPr>
              <a:lnSpc>
                <a:spcPct val="100000"/>
              </a:lnSpc>
              <a:spcBef>
                <a:spcPts val="0"/>
              </a:spcBef>
              <a:spcAft>
                <a:spcPts val="0"/>
              </a:spcAft>
            </a:pPr>
            <a:endParaRPr lang="en-US" dirty="0"/>
          </a:p>
          <a:p>
            <a:pPr lvl="2" indent="0" algn="just">
              <a:lnSpc>
                <a:spcPct val="100000"/>
              </a:lnSpc>
              <a:spcBef>
                <a:spcPts val="0"/>
              </a:spcBef>
              <a:spcAft>
                <a:spcPts val="0"/>
              </a:spcAft>
              <a:buNone/>
            </a:pPr>
            <a:r>
              <a:rPr lang="en-US" sz="2400" dirty="0"/>
              <a:t>	</a:t>
            </a:r>
            <a:r>
              <a:rPr lang="en-US" sz="2400" i="1" dirty="0"/>
              <a:t>Key Activities are the most important tasks a company must carry out to fulfill its business purpose. To be successful, a company must carry out key actions that are primarily dictated by its business model.</a:t>
            </a:r>
            <a:endParaRPr lang="en-US" i="1" dirty="0"/>
          </a:p>
        </p:txBody>
      </p:sp>
    </p:spTree>
    <p:extLst>
      <p:ext uri="{BB962C8B-B14F-4D97-AF65-F5344CB8AC3E}">
        <p14:creationId xmlns:p14="http://schemas.microsoft.com/office/powerpoint/2010/main" val="37896689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ED8DFA-A2C4-0328-451F-2210E7A589B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F8DB7D-0DA7-2786-EE7A-18C0AB88DC20}"/>
              </a:ext>
            </a:extLst>
          </p:cNvPr>
          <p:cNvSpPr>
            <a:spLocks noGrp="1"/>
          </p:cNvSpPr>
          <p:nvPr>
            <p:ph type="title"/>
          </p:nvPr>
        </p:nvSpPr>
        <p:spPr>
          <a:xfrm>
            <a:off x="1616598" y="995425"/>
            <a:ext cx="8958805" cy="1077230"/>
          </a:xfrm>
          <a:noFill/>
        </p:spPr>
        <p:txBody>
          <a:bodyPr/>
          <a:lstStyle/>
          <a:p>
            <a:r>
              <a:rPr lang="en-US" dirty="0"/>
              <a:t>Nine Segments of the Business Model Canvass</a:t>
            </a:r>
          </a:p>
        </p:txBody>
      </p:sp>
      <p:sp>
        <p:nvSpPr>
          <p:cNvPr id="3" name="Content Placeholder 2">
            <a:extLst>
              <a:ext uri="{FF2B5EF4-FFF2-40B4-BE49-F238E27FC236}">
                <a16:creationId xmlns:a16="http://schemas.microsoft.com/office/drawing/2014/main" id="{7E780975-A72B-749C-8A27-94D17BD9B82D}"/>
              </a:ext>
            </a:extLst>
          </p:cNvPr>
          <p:cNvSpPr>
            <a:spLocks noGrp="1"/>
          </p:cNvSpPr>
          <p:nvPr>
            <p:ph sz="half" idx="14"/>
          </p:nvPr>
        </p:nvSpPr>
        <p:spPr>
          <a:xfrm>
            <a:off x="1616075" y="2257425"/>
            <a:ext cx="8959850" cy="3541713"/>
          </a:xfrm>
          <a:noFill/>
        </p:spPr>
        <p:txBody>
          <a:bodyPr vert="horz" lIns="91440" tIns="45720" rIns="91440" bIns="45720" rtlCol="0" anchor="t">
            <a:normAutofit/>
          </a:bodyPr>
          <a:lstStyle/>
          <a:p>
            <a:pPr>
              <a:lnSpc>
                <a:spcPct val="100000"/>
              </a:lnSpc>
              <a:spcBef>
                <a:spcPts val="0"/>
              </a:spcBef>
              <a:spcAft>
                <a:spcPts val="0"/>
              </a:spcAft>
            </a:pPr>
            <a:r>
              <a:rPr lang="en-US" sz="2000" b="1" i="1" dirty="0"/>
              <a:t>7. Key Resources</a:t>
            </a:r>
            <a:r>
              <a:rPr lang="en-US" sz="2000" i="1" dirty="0"/>
              <a:t>:</a:t>
            </a:r>
          </a:p>
          <a:p>
            <a:pPr>
              <a:lnSpc>
                <a:spcPct val="100000"/>
              </a:lnSpc>
              <a:spcBef>
                <a:spcPts val="0"/>
              </a:spcBef>
              <a:spcAft>
                <a:spcPts val="0"/>
              </a:spcAft>
            </a:pPr>
            <a:r>
              <a:rPr lang="en-US" sz="2000" i="1" dirty="0"/>
              <a:t>	</a:t>
            </a:r>
            <a:r>
              <a:rPr lang="en-US" sz="2400" i="1" dirty="0"/>
              <a:t>What unique strategic assets must the business have to compete?</a:t>
            </a:r>
            <a:endParaRPr lang="en-US" sz="2000" i="1" dirty="0"/>
          </a:p>
          <a:p>
            <a:pPr>
              <a:lnSpc>
                <a:spcPct val="100000"/>
              </a:lnSpc>
              <a:spcBef>
                <a:spcPts val="0"/>
              </a:spcBef>
              <a:spcAft>
                <a:spcPts val="0"/>
              </a:spcAft>
            </a:pPr>
            <a:endParaRPr lang="en-US" dirty="0"/>
          </a:p>
          <a:p>
            <a:pPr lvl="2" indent="0" algn="just">
              <a:lnSpc>
                <a:spcPct val="100000"/>
              </a:lnSpc>
              <a:spcBef>
                <a:spcPts val="0"/>
              </a:spcBef>
              <a:spcAft>
                <a:spcPts val="0"/>
              </a:spcAft>
              <a:buNone/>
            </a:pPr>
            <a:r>
              <a:rPr lang="en-US" sz="2400" dirty="0"/>
              <a:t>	</a:t>
            </a:r>
            <a:r>
              <a:rPr lang="en-US" sz="2400" i="1" dirty="0"/>
              <a:t>Key Resources are the main inputs that your company uses to create its value proposition, service its customer segment and deliver the product to the customer. .</a:t>
            </a:r>
            <a:endParaRPr lang="en-US" i="1" dirty="0"/>
          </a:p>
        </p:txBody>
      </p:sp>
    </p:spTree>
    <p:extLst>
      <p:ext uri="{BB962C8B-B14F-4D97-AF65-F5344CB8AC3E}">
        <p14:creationId xmlns:p14="http://schemas.microsoft.com/office/powerpoint/2010/main" val="36272695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71F3F0-2C08-1366-CF1C-FBE80C8E70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DB922D-07E4-16D7-29DE-8C598193BD3C}"/>
              </a:ext>
            </a:extLst>
          </p:cNvPr>
          <p:cNvSpPr>
            <a:spLocks noGrp="1"/>
          </p:cNvSpPr>
          <p:nvPr>
            <p:ph type="title"/>
          </p:nvPr>
        </p:nvSpPr>
        <p:spPr>
          <a:xfrm>
            <a:off x="838200" y="266219"/>
            <a:ext cx="10389243" cy="1424470"/>
          </a:xfrm>
          <a:noFill/>
        </p:spPr>
        <p:txBody>
          <a:bodyPr anchor="ctr">
            <a:noAutofit/>
          </a:bodyPr>
          <a:lstStyle/>
          <a:p>
            <a:r>
              <a:rPr lang="en-US" dirty="0"/>
              <a:t>Types of Key Resources</a:t>
            </a:r>
          </a:p>
        </p:txBody>
      </p:sp>
      <p:sp>
        <p:nvSpPr>
          <p:cNvPr id="9" name="TextBox 8">
            <a:extLst>
              <a:ext uri="{FF2B5EF4-FFF2-40B4-BE49-F238E27FC236}">
                <a16:creationId xmlns:a16="http://schemas.microsoft.com/office/drawing/2014/main" id="{5ABBC132-4916-3A2B-CE09-1994AD90DADC}"/>
              </a:ext>
            </a:extLst>
          </p:cNvPr>
          <p:cNvSpPr txBox="1"/>
          <p:nvPr/>
        </p:nvSpPr>
        <p:spPr>
          <a:xfrm>
            <a:off x="544286" y="1824344"/>
            <a:ext cx="10683157" cy="5170646"/>
          </a:xfrm>
          <a:prstGeom prst="rect">
            <a:avLst/>
          </a:prstGeom>
          <a:noFill/>
        </p:spPr>
        <p:txBody>
          <a:bodyPr wrap="square" rtlCol="0">
            <a:spAutoFit/>
          </a:bodyPr>
          <a:lstStyle/>
          <a:p>
            <a:pPr marL="457200" indent="-457200">
              <a:buAutoNum type="arabicPeriod"/>
            </a:pPr>
            <a:r>
              <a:rPr lang="en-US" sz="2200" b="1" dirty="0"/>
              <a:t>Physical Resources</a:t>
            </a:r>
            <a:r>
              <a:rPr lang="en-US" sz="2200" dirty="0"/>
              <a:t> – are what we call tangible resources that most companies or organization uses to create its value </a:t>
            </a:r>
            <a:r>
              <a:rPr lang="en-US" sz="2200" dirty="0" err="1"/>
              <a:t>propositiions</a:t>
            </a:r>
            <a:r>
              <a:rPr lang="en-US" sz="2200" dirty="0"/>
              <a:t>. It includes equipment, inventory, buildings, manufacturing plants and distribution networks that enable the business to function.</a:t>
            </a:r>
          </a:p>
          <a:p>
            <a:pPr marL="457200" indent="-457200">
              <a:buAutoNum type="arabicPeriod"/>
            </a:pPr>
            <a:r>
              <a:rPr lang="en-US" sz="2200" b="1" dirty="0"/>
              <a:t>Intellectual Resources</a:t>
            </a:r>
            <a:r>
              <a:rPr lang="en-US" sz="2200" dirty="0"/>
              <a:t>– They are non-physical, intangible resources like brand, patents, copyrights, and even partnerships. Customer list, customer knowledge and even your own people , represent a form of intellectual resource.</a:t>
            </a:r>
          </a:p>
          <a:p>
            <a:pPr marL="457200" indent="-457200">
              <a:buAutoNum type="arabicPeriod"/>
            </a:pPr>
            <a:r>
              <a:rPr lang="en-US" sz="2200" b="1" dirty="0"/>
              <a:t>Human Resources </a:t>
            </a:r>
            <a:r>
              <a:rPr lang="en-US" sz="2200" dirty="0"/>
              <a:t>–Human resources are specifically the people behind the organization. The employees are the most important assets of an organization. Great ideas are from human beings and companies require a great deal of creativity and extensive knowledge from them.</a:t>
            </a:r>
          </a:p>
          <a:p>
            <a:pPr marL="457200" indent="-457200">
              <a:buAutoNum type="arabicPeriod"/>
            </a:pPr>
            <a:r>
              <a:rPr lang="en-US" sz="2200" b="1" dirty="0"/>
              <a:t>Financial Resources</a:t>
            </a:r>
            <a:r>
              <a:rPr lang="en-US" sz="2200" dirty="0"/>
              <a:t> –includes cash, lines of credit and the ability to have stock option plans for employees. All businesses have key resources in finance, but some will have stronger financial resources than others, such as banks that are based entirely on the availability of this key resource.</a:t>
            </a:r>
            <a:endParaRPr lang="en-US" sz="2200" b="1" dirty="0"/>
          </a:p>
        </p:txBody>
      </p:sp>
    </p:spTree>
    <p:extLst>
      <p:ext uri="{BB962C8B-B14F-4D97-AF65-F5344CB8AC3E}">
        <p14:creationId xmlns:p14="http://schemas.microsoft.com/office/powerpoint/2010/main" val="2376384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63CD43-6A9B-12CC-6BB5-0E8DA2772E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8003DB-7FE2-2DAA-7138-11B9FA83EF61}"/>
              </a:ext>
            </a:extLst>
          </p:cNvPr>
          <p:cNvSpPr>
            <a:spLocks noGrp="1"/>
          </p:cNvSpPr>
          <p:nvPr>
            <p:ph type="title"/>
          </p:nvPr>
        </p:nvSpPr>
        <p:spPr>
          <a:xfrm>
            <a:off x="1616598" y="995425"/>
            <a:ext cx="8958805" cy="1077230"/>
          </a:xfrm>
          <a:noFill/>
        </p:spPr>
        <p:txBody>
          <a:bodyPr/>
          <a:lstStyle/>
          <a:p>
            <a:r>
              <a:rPr lang="en-US" dirty="0"/>
              <a:t>Nine Segments of the Business Model Canvass</a:t>
            </a:r>
          </a:p>
        </p:txBody>
      </p:sp>
      <p:sp>
        <p:nvSpPr>
          <p:cNvPr id="3" name="Content Placeholder 2">
            <a:extLst>
              <a:ext uri="{FF2B5EF4-FFF2-40B4-BE49-F238E27FC236}">
                <a16:creationId xmlns:a16="http://schemas.microsoft.com/office/drawing/2014/main" id="{96AE297A-4C1C-67FE-3E94-5CBD0966EE82}"/>
              </a:ext>
            </a:extLst>
          </p:cNvPr>
          <p:cNvSpPr>
            <a:spLocks noGrp="1"/>
          </p:cNvSpPr>
          <p:nvPr>
            <p:ph sz="half" idx="14"/>
          </p:nvPr>
        </p:nvSpPr>
        <p:spPr>
          <a:xfrm>
            <a:off x="1616075" y="2257425"/>
            <a:ext cx="8959850" cy="3541713"/>
          </a:xfrm>
          <a:noFill/>
        </p:spPr>
        <p:txBody>
          <a:bodyPr vert="horz" lIns="91440" tIns="45720" rIns="91440" bIns="45720" rtlCol="0" anchor="t">
            <a:normAutofit/>
          </a:bodyPr>
          <a:lstStyle/>
          <a:p>
            <a:pPr>
              <a:lnSpc>
                <a:spcPct val="100000"/>
              </a:lnSpc>
              <a:spcBef>
                <a:spcPts val="0"/>
              </a:spcBef>
              <a:spcAft>
                <a:spcPts val="0"/>
              </a:spcAft>
            </a:pPr>
            <a:r>
              <a:rPr lang="en-US" sz="2000" b="1" i="1" dirty="0"/>
              <a:t>8. Key partnerships</a:t>
            </a:r>
            <a:r>
              <a:rPr lang="en-US" sz="2000" i="1" dirty="0"/>
              <a:t>:</a:t>
            </a:r>
          </a:p>
          <a:p>
            <a:pPr>
              <a:lnSpc>
                <a:spcPct val="100000"/>
              </a:lnSpc>
              <a:spcBef>
                <a:spcPts val="0"/>
              </a:spcBef>
              <a:spcAft>
                <a:spcPts val="0"/>
              </a:spcAft>
            </a:pPr>
            <a:r>
              <a:rPr lang="en-US" sz="2000" i="1" dirty="0"/>
              <a:t>	</a:t>
            </a:r>
            <a:r>
              <a:rPr lang="en-US" sz="2400" i="1" dirty="0"/>
              <a:t>What can the company not do so it can focus on its Key Activities?</a:t>
            </a:r>
            <a:endParaRPr lang="en-US" sz="2000" i="1" dirty="0"/>
          </a:p>
          <a:p>
            <a:pPr>
              <a:lnSpc>
                <a:spcPct val="100000"/>
              </a:lnSpc>
              <a:spcBef>
                <a:spcPts val="0"/>
              </a:spcBef>
              <a:spcAft>
                <a:spcPts val="0"/>
              </a:spcAft>
            </a:pPr>
            <a:endParaRPr lang="en-US" dirty="0"/>
          </a:p>
          <a:p>
            <a:pPr lvl="2" indent="0" algn="just">
              <a:lnSpc>
                <a:spcPct val="100000"/>
              </a:lnSpc>
              <a:spcBef>
                <a:spcPts val="0"/>
              </a:spcBef>
              <a:spcAft>
                <a:spcPts val="0"/>
              </a:spcAft>
              <a:buNone/>
            </a:pPr>
            <a:r>
              <a:rPr lang="en-US" sz="2400" dirty="0"/>
              <a:t>	</a:t>
            </a:r>
            <a:r>
              <a:rPr lang="en-US" sz="2400" i="1" dirty="0"/>
              <a:t>Key </a:t>
            </a:r>
            <a:r>
              <a:rPr lang="en-US" sz="2400" i="1" dirty="0" err="1"/>
              <a:t>Key</a:t>
            </a:r>
            <a:r>
              <a:rPr lang="en-US" sz="2400" i="1" dirty="0"/>
              <a:t> partners are the relationships that you have with other business, governmental, or non-consumer entities that help your business model work. These can be relationships that your company has with your suppliers, your manufacturers, business partners, etc.</a:t>
            </a:r>
            <a:endParaRPr lang="en-US" i="1" dirty="0"/>
          </a:p>
        </p:txBody>
      </p:sp>
    </p:spTree>
    <p:extLst>
      <p:ext uri="{BB962C8B-B14F-4D97-AF65-F5344CB8AC3E}">
        <p14:creationId xmlns:p14="http://schemas.microsoft.com/office/powerpoint/2010/main" val="6638733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90B01F-1AB1-E1EB-C5B9-5703F514D8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9839381-2318-2928-6C8A-0F71BFF5C21A}"/>
              </a:ext>
            </a:extLst>
          </p:cNvPr>
          <p:cNvSpPr>
            <a:spLocks noGrp="1"/>
          </p:cNvSpPr>
          <p:nvPr>
            <p:ph type="title"/>
          </p:nvPr>
        </p:nvSpPr>
        <p:spPr>
          <a:xfrm>
            <a:off x="838200" y="266219"/>
            <a:ext cx="10389243" cy="1424470"/>
          </a:xfrm>
          <a:noFill/>
        </p:spPr>
        <p:txBody>
          <a:bodyPr anchor="ctr">
            <a:noAutofit/>
          </a:bodyPr>
          <a:lstStyle/>
          <a:p>
            <a:r>
              <a:rPr lang="en-US" dirty="0"/>
              <a:t>Types of Partnerships</a:t>
            </a:r>
          </a:p>
        </p:txBody>
      </p:sp>
      <p:sp>
        <p:nvSpPr>
          <p:cNvPr id="9" name="TextBox 8">
            <a:extLst>
              <a:ext uri="{FF2B5EF4-FFF2-40B4-BE49-F238E27FC236}">
                <a16:creationId xmlns:a16="http://schemas.microsoft.com/office/drawing/2014/main" id="{381BCC99-B10C-9BBD-C856-5D3FEFC00BEF}"/>
              </a:ext>
            </a:extLst>
          </p:cNvPr>
          <p:cNvSpPr txBox="1"/>
          <p:nvPr/>
        </p:nvSpPr>
        <p:spPr>
          <a:xfrm>
            <a:off x="544286" y="1824344"/>
            <a:ext cx="10683157" cy="3816429"/>
          </a:xfrm>
          <a:prstGeom prst="rect">
            <a:avLst/>
          </a:prstGeom>
          <a:noFill/>
        </p:spPr>
        <p:txBody>
          <a:bodyPr wrap="square" rtlCol="0">
            <a:spAutoFit/>
          </a:bodyPr>
          <a:lstStyle/>
          <a:p>
            <a:pPr marL="457200" indent="-457200">
              <a:buAutoNum type="arabicPeriod"/>
            </a:pPr>
            <a:r>
              <a:rPr lang="en-US" sz="2200" b="1" dirty="0"/>
              <a:t>Strategic alliances between non-competitors </a:t>
            </a:r>
            <a:r>
              <a:rPr lang="en-US" sz="2200" dirty="0"/>
              <a:t>–.This provide an idea where two companies will develop harmonious relationship.</a:t>
            </a:r>
          </a:p>
          <a:p>
            <a:pPr marL="457200" indent="-457200">
              <a:buAutoNum type="arabicPeriod"/>
            </a:pPr>
            <a:r>
              <a:rPr lang="en-US" sz="2200" b="1" dirty="0"/>
              <a:t>Coopetition</a:t>
            </a:r>
            <a:r>
              <a:rPr lang="en-US" sz="2200" dirty="0"/>
              <a:t>–combination of “competition” and “cooperation” into one idea. It may seem that these two concepts diametrically opposed, but in fact, competitors can often benefit from cooperating with one another strategically(Poarch,2018). </a:t>
            </a:r>
          </a:p>
          <a:p>
            <a:pPr marL="457200" indent="-457200">
              <a:buAutoNum type="arabicPeriod"/>
            </a:pPr>
            <a:r>
              <a:rPr lang="en-US" sz="2200" b="1" dirty="0"/>
              <a:t>Joint venture to develop new businesses - </a:t>
            </a:r>
            <a:r>
              <a:rPr lang="en-US" sz="2200" dirty="0"/>
              <a:t> company may join another company to create a different entity which maybe more profitable for both of you if you were to operate separately. </a:t>
            </a:r>
          </a:p>
          <a:p>
            <a:pPr marL="457200" indent="-457200">
              <a:buAutoNum type="arabicPeriod"/>
            </a:pPr>
            <a:r>
              <a:rPr lang="en-US" sz="2200" b="1" dirty="0"/>
              <a:t>Buyer-supplier relationship</a:t>
            </a:r>
            <a:r>
              <a:rPr lang="en-US" sz="2200" dirty="0"/>
              <a:t> – in every business, the buyer and supplier should incorporate the characteristics of trust, quality, and commitment between them to maintain an amicable relationship to achieve success.</a:t>
            </a:r>
            <a:endParaRPr lang="en-US" sz="2200" b="1" dirty="0"/>
          </a:p>
        </p:txBody>
      </p:sp>
    </p:spTree>
    <p:extLst>
      <p:ext uri="{BB962C8B-B14F-4D97-AF65-F5344CB8AC3E}">
        <p14:creationId xmlns:p14="http://schemas.microsoft.com/office/powerpoint/2010/main" val="40655843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1373038" y="1457865"/>
            <a:ext cx="3200400" cy="4580626"/>
          </a:xfrm>
          <a:noFill/>
        </p:spPr>
        <p:txBody>
          <a:bodyPr anchor="t">
            <a:noAutofit/>
          </a:bodyPr>
          <a:lstStyle/>
          <a:p>
            <a:r>
              <a:rPr lang="en-US" dirty="0"/>
              <a:t>Learning Objectives:</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4796287" y="1457864"/>
            <a:ext cx="4986068" cy="4580627"/>
          </a:xfrm>
          <a:noFill/>
        </p:spPr>
        <p:txBody>
          <a:bodyPr anchor="t">
            <a:normAutofit/>
          </a:bodyPr>
          <a:lstStyle/>
          <a:p>
            <a:pPr marL="457200" indent="-457200">
              <a:buAutoNum type="arabicPeriod"/>
            </a:pPr>
            <a:r>
              <a:rPr lang="en-US" dirty="0"/>
              <a:t>Demonstrate understanding of the Business Model Canvas,</a:t>
            </a:r>
          </a:p>
          <a:p>
            <a:pPr marL="457200" indent="-457200">
              <a:buAutoNum type="arabicPeriod"/>
            </a:pPr>
            <a:r>
              <a:rPr lang="en-US" dirty="0"/>
              <a:t>Determine and identify the nine key element of the Business Model.</a:t>
            </a:r>
          </a:p>
        </p:txBody>
      </p:sp>
    </p:spTree>
    <p:extLst>
      <p:ext uri="{BB962C8B-B14F-4D97-AF65-F5344CB8AC3E}">
        <p14:creationId xmlns:p14="http://schemas.microsoft.com/office/powerpoint/2010/main" val="20708176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1ECF08-16BB-3D06-E2AA-B523AADBF9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249FC7-855E-33F6-354D-440D7B65C4C3}"/>
              </a:ext>
            </a:extLst>
          </p:cNvPr>
          <p:cNvSpPr>
            <a:spLocks noGrp="1"/>
          </p:cNvSpPr>
          <p:nvPr>
            <p:ph type="title"/>
          </p:nvPr>
        </p:nvSpPr>
        <p:spPr>
          <a:xfrm>
            <a:off x="1616598" y="995425"/>
            <a:ext cx="8958805" cy="1077230"/>
          </a:xfrm>
          <a:noFill/>
        </p:spPr>
        <p:txBody>
          <a:bodyPr/>
          <a:lstStyle/>
          <a:p>
            <a:r>
              <a:rPr lang="en-US" dirty="0"/>
              <a:t>Nine Segments of the Business Model Canvass</a:t>
            </a:r>
          </a:p>
        </p:txBody>
      </p:sp>
      <p:sp>
        <p:nvSpPr>
          <p:cNvPr id="3" name="Content Placeholder 2">
            <a:extLst>
              <a:ext uri="{FF2B5EF4-FFF2-40B4-BE49-F238E27FC236}">
                <a16:creationId xmlns:a16="http://schemas.microsoft.com/office/drawing/2014/main" id="{9194A984-E8E1-AAE1-B545-DE0869C388A6}"/>
              </a:ext>
            </a:extLst>
          </p:cNvPr>
          <p:cNvSpPr>
            <a:spLocks noGrp="1"/>
          </p:cNvSpPr>
          <p:nvPr>
            <p:ph sz="half" idx="14"/>
          </p:nvPr>
        </p:nvSpPr>
        <p:spPr>
          <a:xfrm>
            <a:off x="1616075" y="2257425"/>
            <a:ext cx="8959850" cy="3541713"/>
          </a:xfrm>
          <a:noFill/>
        </p:spPr>
        <p:txBody>
          <a:bodyPr vert="horz" lIns="91440" tIns="45720" rIns="91440" bIns="45720" rtlCol="0" anchor="t">
            <a:normAutofit/>
          </a:bodyPr>
          <a:lstStyle/>
          <a:p>
            <a:pPr>
              <a:lnSpc>
                <a:spcPct val="100000"/>
              </a:lnSpc>
              <a:spcBef>
                <a:spcPts val="0"/>
              </a:spcBef>
              <a:spcAft>
                <a:spcPts val="0"/>
              </a:spcAft>
            </a:pPr>
            <a:r>
              <a:rPr lang="en-US" sz="2000" b="1" i="1" dirty="0"/>
              <a:t>9. Cost Structure</a:t>
            </a:r>
            <a:r>
              <a:rPr lang="en-US" sz="2000" i="1" dirty="0"/>
              <a:t>:</a:t>
            </a:r>
          </a:p>
          <a:p>
            <a:pPr>
              <a:lnSpc>
                <a:spcPct val="100000"/>
              </a:lnSpc>
              <a:spcBef>
                <a:spcPts val="0"/>
              </a:spcBef>
              <a:spcAft>
                <a:spcPts val="0"/>
              </a:spcAft>
            </a:pPr>
            <a:r>
              <a:rPr lang="en-US" sz="2000" i="1" dirty="0"/>
              <a:t>	</a:t>
            </a:r>
            <a:r>
              <a:rPr lang="en-US" sz="2400" i="1" dirty="0"/>
              <a:t>What is the business’ major cost drivers? How are they linked to revenue?</a:t>
            </a:r>
            <a:endParaRPr lang="en-US" sz="2000" i="1" dirty="0"/>
          </a:p>
          <a:p>
            <a:pPr>
              <a:lnSpc>
                <a:spcPct val="100000"/>
              </a:lnSpc>
              <a:spcBef>
                <a:spcPts val="0"/>
              </a:spcBef>
              <a:spcAft>
                <a:spcPts val="0"/>
              </a:spcAft>
            </a:pPr>
            <a:endParaRPr lang="en-US" dirty="0"/>
          </a:p>
          <a:p>
            <a:pPr lvl="2" indent="0" algn="just">
              <a:lnSpc>
                <a:spcPct val="100000"/>
              </a:lnSpc>
              <a:spcBef>
                <a:spcPts val="0"/>
              </a:spcBef>
              <a:spcAft>
                <a:spcPts val="0"/>
              </a:spcAft>
              <a:buNone/>
            </a:pPr>
            <a:r>
              <a:rPr lang="en-US" sz="2400" dirty="0"/>
              <a:t>	</a:t>
            </a:r>
            <a:r>
              <a:rPr lang="en-US" sz="2400" i="1" dirty="0"/>
              <a:t>Cost Structure defines all the costs and expenses that your company will incur while operating your business. This final step in the process is important, because it will help your team decide whether to pivot or proceed.</a:t>
            </a:r>
            <a:endParaRPr lang="en-US" i="1" dirty="0"/>
          </a:p>
        </p:txBody>
      </p:sp>
    </p:spTree>
    <p:extLst>
      <p:ext uri="{BB962C8B-B14F-4D97-AF65-F5344CB8AC3E}">
        <p14:creationId xmlns:p14="http://schemas.microsoft.com/office/powerpoint/2010/main" val="20953187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D04272-A3E6-219C-E1CE-5C8CF905C6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3CEB15-1630-3715-5F47-98BDF7E52FE1}"/>
              </a:ext>
            </a:extLst>
          </p:cNvPr>
          <p:cNvSpPr>
            <a:spLocks noGrp="1"/>
          </p:cNvSpPr>
          <p:nvPr>
            <p:ph type="title"/>
          </p:nvPr>
        </p:nvSpPr>
        <p:spPr>
          <a:xfrm>
            <a:off x="838200" y="266219"/>
            <a:ext cx="10389243" cy="1424470"/>
          </a:xfrm>
          <a:noFill/>
        </p:spPr>
        <p:txBody>
          <a:bodyPr anchor="ctr">
            <a:noAutofit/>
          </a:bodyPr>
          <a:lstStyle/>
          <a:p>
            <a:r>
              <a:rPr lang="en-US" dirty="0"/>
              <a:t>Categories of Cost Structure</a:t>
            </a:r>
          </a:p>
        </p:txBody>
      </p:sp>
      <p:sp>
        <p:nvSpPr>
          <p:cNvPr id="9" name="TextBox 8">
            <a:extLst>
              <a:ext uri="{FF2B5EF4-FFF2-40B4-BE49-F238E27FC236}">
                <a16:creationId xmlns:a16="http://schemas.microsoft.com/office/drawing/2014/main" id="{4D33E3BA-F0D7-5E0D-E7EC-9DEA9FA19E5B}"/>
              </a:ext>
            </a:extLst>
          </p:cNvPr>
          <p:cNvSpPr txBox="1"/>
          <p:nvPr/>
        </p:nvSpPr>
        <p:spPr>
          <a:xfrm>
            <a:off x="544286" y="1824344"/>
            <a:ext cx="10683157" cy="1446550"/>
          </a:xfrm>
          <a:prstGeom prst="rect">
            <a:avLst/>
          </a:prstGeom>
          <a:noFill/>
        </p:spPr>
        <p:txBody>
          <a:bodyPr wrap="square" rtlCol="0">
            <a:spAutoFit/>
          </a:bodyPr>
          <a:lstStyle/>
          <a:p>
            <a:pPr marL="457200" indent="-457200">
              <a:buAutoNum type="arabicPeriod"/>
            </a:pPr>
            <a:r>
              <a:rPr lang="en-US" sz="2200" b="1" dirty="0"/>
              <a:t>Value-Driven </a:t>
            </a:r>
            <a:r>
              <a:rPr lang="en-US" sz="2200" dirty="0"/>
              <a:t>–The focus of value-driven cost structure is to create more value in the product itself. </a:t>
            </a:r>
          </a:p>
          <a:p>
            <a:pPr marL="457200" indent="-457200">
              <a:buAutoNum type="arabicPeriod"/>
            </a:pPr>
            <a:r>
              <a:rPr lang="en-US" sz="2200" b="1" dirty="0"/>
              <a:t>Cost-Driven </a:t>
            </a:r>
            <a:r>
              <a:rPr lang="en-US" sz="2200" dirty="0"/>
              <a:t>– focus on minimizing the costs of the product or service as much as possible.. </a:t>
            </a:r>
          </a:p>
        </p:txBody>
      </p:sp>
    </p:spTree>
    <p:extLst>
      <p:ext uri="{BB962C8B-B14F-4D97-AF65-F5344CB8AC3E}">
        <p14:creationId xmlns:p14="http://schemas.microsoft.com/office/powerpoint/2010/main" val="32949257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443AE6-AE2A-567F-8836-80EFC82F4D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7FAC4B-82E3-875C-C24C-C58E70053B1C}"/>
              </a:ext>
            </a:extLst>
          </p:cNvPr>
          <p:cNvSpPr>
            <a:spLocks noGrp="1"/>
          </p:cNvSpPr>
          <p:nvPr>
            <p:ph type="title"/>
          </p:nvPr>
        </p:nvSpPr>
        <p:spPr>
          <a:xfrm>
            <a:off x="838200" y="266219"/>
            <a:ext cx="10389243" cy="1424470"/>
          </a:xfrm>
          <a:noFill/>
        </p:spPr>
        <p:txBody>
          <a:bodyPr anchor="ctr">
            <a:noAutofit/>
          </a:bodyPr>
          <a:lstStyle/>
          <a:p>
            <a:pPr algn="ctr"/>
            <a:r>
              <a:rPr lang="en-US" dirty="0"/>
              <a:t>Business model canvas of SKYPE</a:t>
            </a:r>
          </a:p>
        </p:txBody>
      </p:sp>
      <p:pic>
        <p:nvPicPr>
          <p:cNvPr id="3" name="Picture 2">
            <a:extLst>
              <a:ext uri="{FF2B5EF4-FFF2-40B4-BE49-F238E27FC236}">
                <a16:creationId xmlns:a16="http://schemas.microsoft.com/office/drawing/2014/main" id="{B7DAFCA7-CDC9-30EE-D94E-0031393770B1}"/>
              </a:ext>
            </a:extLst>
          </p:cNvPr>
          <p:cNvPicPr>
            <a:picLocks noChangeAspect="1"/>
          </p:cNvPicPr>
          <p:nvPr/>
        </p:nvPicPr>
        <p:blipFill>
          <a:blip r:embed="rId2"/>
          <a:stretch>
            <a:fillRect/>
          </a:stretch>
        </p:blipFill>
        <p:spPr>
          <a:xfrm>
            <a:off x="97971" y="1373614"/>
            <a:ext cx="11386457" cy="4793624"/>
          </a:xfrm>
          <a:prstGeom prst="rect">
            <a:avLst/>
          </a:prstGeom>
        </p:spPr>
      </p:pic>
    </p:spTree>
    <p:extLst>
      <p:ext uri="{BB962C8B-B14F-4D97-AF65-F5344CB8AC3E}">
        <p14:creationId xmlns:p14="http://schemas.microsoft.com/office/powerpoint/2010/main" val="24129630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CF261-1F26-ACEB-2DA8-391CE3759DE5}"/>
            </a:ext>
          </a:extLst>
        </p:cNvPr>
        <p:cNvGrpSpPr/>
        <p:nvPr/>
      </p:nvGrpSpPr>
      <p:grpSpPr>
        <a:xfrm>
          <a:off x="0" y="0"/>
          <a:ext cx="0" cy="0"/>
          <a:chOff x="0" y="0"/>
          <a:chExt cx="0" cy="0"/>
        </a:xfrm>
      </p:grpSpPr>
      <p:sp>
        <p:nvSpPr>
          <p:cNvPr id="6" name="AutoShape 4" descr="BMC-Shopee.pptx.pdf">
            <a:extLst>
              <a:ext uri="{FF2B5EF4-FFF2-40B4-BE49-F238E27FC236}">
                <a16:creationId xmlns:a16="http://schemas.microsoft.com/office/drawing/2014/main" id="{94F5D065-6E65-58C3-3F37-8B9A6979B29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PH"/>
          </a:p>
        </p:txBody>
      </p:sp>
      <p:pic>
        <p:nvPicPr>
          <p:cNvPr id="1030" name="Picture 6" descr="Ideal business model canvas. | Download Scientific Diagram">
            <a:extLst>
              <a:ext uri="{FF2B5EF4-FFF2-40B4-BE49-F238E27FC236}">
                <a16:creationId xmlns:a16="http://schemas.microsoft.com/office/drawing/2014/main" id="{723A2ED7-9E44-3194-95FE-07A65CFD23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432" y="349024"/>
            <a:ext cx="11913054" cy="69805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09659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4143375" y="92597"/>
            <a:ext cx="3905250" cy="3032567"/>
          </a:xfrm>
          <a:noFill/>
        </p:spPr>
        <p:txBody>
          <a:bodyPr anchor="b"/>
          <a:lstStyle/>
          <a:p>
            <a:r>
              <a:rPr lang="en-US" dirty="0"/>
              <a:t>Thank you</a:t>
            </a:r>
          </a:p>
        </p:txBody>
      </p:sp>
    </p:spTree>
    <p:extLst>
      <p:ext uri="{BB962C8B-B14F-4D97-AF65-F5344CB8AC3E}">
        <p14:creationId xmlns:p14="http://schemas.microsoft.com/office/powerpoint/2010/main" val="6115671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1269357" y="891251"/>
            <a:ext cx="9653286" cy="1158254"/>
          </a:xfrm>
          <a:noFill/>
        </p:spPr>
        <p:txBody>
          <a:bodyPr/>
          <a:lstStyle/>
          <a:p>
            <a:r>
              <a:rPr lang="en-US" dirty="0"/>
              <a:t>Business Model Canvass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3"/>
          </p:nvPr>
        </p:nvSpPr>
        <p:spPr>
          <a:xfrm>
            <a:off x="1400540" y="2257062"/>
            <a:ext cx="4062711" cy="3541853"/>
          </a:xfrm>
          <a:noFill/>
        </p:spPr>
        <p:txBody>
          <a:bodyPr>
            <a:normAutofit/>
          </a:bodyPr>
          <a:lstStyle/>
          <a:p>
            <a:r>
              <a:rPr lang="en-US" dirty="0"/>
              <a:t>Business Model was generally used by startup companies or organization that serve as a guiding tool to think of a better solution on how to generate new innovating ideas and apply the strategies in marketing the products or services.</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4"/>
          </p:nvPr>
        </p:nvSpPr>
        <p:spPr>
          <a:xfrm>
            <a:off x="6588311" y="2257061"/>
            <a:ext cx="4203151" cy="3541853"/>
          </a:xfrm>
          <a:noFill/>
        </p:spPr>
        <p:txBody>
          <a:bodyPr>
            <a:normAutofit/>
          </a:bodyPr>
          <a:lstStyle/>
          <a:p>
            <a:r>
              <a:rPr lang="en-US" dirty="0"/>
              <a:t>The Business Model Canvass was proposed </a:t>
            </a:r>
            <a:r>
              <a:rPr lang="en-US" dirty="0" err="1"/>
              <a:t>ny</a:t>
            </a:r>
            <a:r>
              <a:rPr lang="en-US" dirty="0"/>
              <a:t> </a:t>
            </a:r>
            <a:r>
              <a:rPr lang="en-US" b="1" dirty="0"/>
              <a:t>Alexander Osterwalder </a:t>
            </a:r>
            <a:r>
              <a:rPr lang="en-US" dirty="0"/>
              <a:t>based on his earlier book: </a:t>
            </a:r>
            <a:r>
              <a:rPr lang="en-US" b="1" i="1" dirty="0"/>
              <a:t>BUSINESS MODEL ONTOLOGY</a:t>
            </a:r>
            <a:r>
              <a:rPr lang="en-US" dirty="0"/>
              <a:t>. </a:t>
            </a:r>
          </a:p>
          <a:p>
            <a:r>
              <a:rPr lang="en-US" dirty="0"/>
              <a:t>- The book outlines nine segments which form the building blocks  for the business model in a one-page canvass</a:t>
            </a:r>
          </a:p>
        </p:txBody>
      </p:sp>
    </p:spTree>
    <p:extLst>
      <p:ext uri="{BB962C8B-B14F-4D97-AF65-F5344CB8AC3E}">
        <p14:creationId xmlns:p14="http://schemas.microsoft.com/office/powerpoint/2010/main" val="1420595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FCD663-3E29-1461-56A7-A810B5BBA642}"/>
            </a:ext>
          </a:extLst>
        </p:cNvPr>
        <p:cNvGrpSpPr/>
        <p:nvPr/>
      </p:nvGrpSpPr>
      <p:grpSpPr>
        <a:xfrm>
          <a:off x="0" y="0"/>
          <a:ext cx="0" cy="0"/>
          <a:chOff x="0" y="0"/>
          <a:chExt cx="0" cy="0"/>
        </a:xfrm>
      </p:grpSpPr>
      <p:pic>
        <p:nvPicPr>
          <p:cNvPr id="13" name="Picture 12">
            <a:extLst>
              <a:ext uri="{FF2B5EF4-FFF2-40B4-BE49-F238E27FC236}">
                <a16:creationId xmlns:a16="http://schemas.microsoft.com/office/drawing/2014/main" id="{5F978390-4D14-AAA6-358D-62A95C4DAA12}"/>
              </a:ext>
            </a:extLst>
          </p:cNvPr>
          <p:cNvPicPr>
            <a:picLocks noChangeAspect="1"/>
          </p:cNvPicPr>
          <p:nvPr/>
        </p:nvPicPr>
        <p:blipFill>
          <a:blip r:embed="rId2"/>
          <a:stretch>
            <a:fillRect/>
          </a:stretch>
        </p:blipFill>
        <p:spPr>
          <a:xfrm>
            <a:off x="644257" y="563768"/>
            <a:ext cx="10970800" cy="5695518"/>
          </a:xfrm>
          <a:prstGeom prst="rect">
            <a:avLst/>
          </a:prstGeom>
        </p:spPr>
      </p:pic>
    </p:spTree>
    <p:extLst>
      <p:ext uri="{BB962C8B-B14F-4D97-AF65-F5344CB8AC3E}">
        <p14:creationId xmlns:p14="http://schemas.microsoft.com/office/powerpoint/2010/main" val="13440305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1616598" y="995425"/>
            <a:ext cx="8958805" cy="1077230"/>
          </a:xfrm>
          <a:noFill/>
        </p:spPr>
        <p:txBody>
          <a:bodyPr/>
          <a:lstStyle/>
          <a:p>
            <a:r>
              <a:rPr lang="en-US" dirty="0"/>
              <a:t>Nine Segments of the Business Model Canvass</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sz="half" idx="14"/>
          </p:nvPr>
        </p:nvSpPr>
        <p:spPr>
          <a:xfrm>
            <a:off x="1616075" y="2257425"/>
            <a:ext cx="8959850" cy="3541713"/>
          </a:xfrm>
          <a:noFill/>
        </p:spPr>
        <p:txBody>
          <a:bodyPr vert="horz" lIns="91440" tIns="45720" rIns="91440" bIns="45720" rtlCol="0" anchor="t">
            <a:normAutofit/>
          </a:bodyPr>
          <a:lstStyle/>
          <a:p>
            <a:pPr marL="342900" indent="-342900">
              <a:lnSpc>
                <a:spcPct val="100000"/>
              </a:lnSpc>
              <a:spcBef>
                <a:spcPts val="0"/>
              </a:spcBef>
              <a:spcAft>
                <a:spcPts val="0"/>
              </a:spcAft>
              <a:buAutoNum type="arabicPeriod"/>
            </a:pPr>
            <a:r>
              <a:rPr lang="en-US" b="1" dirty="0"/>
              <a:t>Customer Segments</a:t>
            </a:r>
            <a:r>
              <a:rPr lang="en-US" dirty="0"/>
              <a:t>:</a:t>
            </a:r>
          </a:p>
          <a:p>
            <a:pPr lvl="2" indent="0">
              <a:lnSpc>
                <a:spcPct val="100000"/>
              </a:lnSpc>
              <a:spcBef>
                <a:spcPts val="0"/>
              </a:spcBef>
              <a:spcAft>
                <a:spcPts val="0"/>
              </a:spcAft>
              <a:buNone/>
            </a:pPr>
            <a:r>
              <a:rPr lang="en-US" dirty="0"/>
              <a:t>	</a:t>
            </a:r>
            <a:r>
              <a:rPr lang="en-US" i="1" dirty="0"/>
              <a:t>Who are the customers? What do they think? See? Feel? Do?</a:t>
            </a:r>
          </a:p>
          <a:p>
            <a:pPr lvl="2" indent="0">
              <a:lnSpc>
                <a:spcPct val="100000"/>
              </a:lnSpc>
              <a:spcBef>
                <a:spcPts val="0"/>
              </a:spcBef>
              <a:spcAft>
                <a:spcPts val="0"/>
              </a:spcAft>
              <a:buNone/>
            </a:pPr>
            <a:endParaRPr lang="en-US" i="1" dirty="0"/>
          </a:p>
          <a:p>
            <a:pPr>
              <a:lnSpc>
                <a:spcPct val="100000"/>
              </a:lnSpc>
              <a:spcBef>
                <a:spcPts val="0"/>
              </a:spcBef>
              <a:spcAft>
                <a:spcPts val="0"/>
              </a:spcAft>
            </a:pPr>
            <a:r>
              <a:rPr lang="en-US" b="1" i="1" dirty="0"/>
              <a:t>a. Segment Dimensions</a:t>
            </a:r>
            <a:r>
              <a:rPr lang="en-US" dirty="0"/>
              <a:t>:</a:t>
            </a:r>
          </a:p>
          <a:p>
            <a:pPr>
              <a:lnSpc>
                <a:spcPct val="100000"/>
              </a:lnSpc>
              <a:spcBef>
                <a:spcPts val="0"/>
              </a:spcBef>
              <a:spcAft>
                <a:spcPts val="0"/>
              </a:spcAft>
            </a:pPr>
            <a:r>
              <a:rPr lang="en-US" dirty="0"/>
              <a:t>	</a:t>
            </a:r>
            <a:r>
              <a:rPr lang="en-US" i="1" dirty="0"/>
              <a:t>Do you have a single or multi-sided market? </a:t>
            </a:r>
          </a:p>
          <a:p>
            <a:pPr>
              <a:lnSpc>
                <a:spcPct val="100000"/>
              </a:lnSpc>
              <a:spcBef>
                <a:spcPts val="0"/>
              </a:spcBef>
              <a:spcAft>
                <a:spcPts val="0"/>
              </a:spcAft>
            </a:pPr>
            <a:endParaRPr lang="en-US" dirty="0"/>
          </a:p>
          <a:p>
            <a:pPr>
              <a:lnSpc>
                <a:spcPct val="100000"/>
              </a:lnSpc>
              <a:spcBef>
                <a:spcPts val="0"/>
              </a:spcBef>
              <a:spcAft>
                <a:spcPts val="0"/>
              </a:spcAft>
            </a:pPr>
            <a:r>
              <a:rPr lang="en-US" b="1" i="1" dirty="0"/>
              <a:t>b. Segment Composition:</a:t>
            </a:r>
          </a:p>
          <a:p>
            <a:pPr>
              <a:lnSpc>
                <a:spcPct val="100000"/>
              </a:lnSpc>
              <a:spcBef>
                <a:spcPts val="0"/>
              </a:spcBef>
              <a:spcAft>
                <a:spcPts val="0"/>
              </a:spcAft>
            </a:pPr>
            <a:r>
              <a:rPr lang="en-US" dirty="0"/>
              <a:t>	</a:t>
            </a:r>
            <a:r>
              <a:rPr lang="en-US" i="1" dirty="0"/>
              <a:t>You should be able to personalize individual types </a:t>
            </a:r>
            <a:r>
              <a:rPr lang="en-US" b="1" i="1" dirty="0"/>
              <a:t>as “Personas”</a:t>
            </a:r>
            <a:endParaRPr lang="en-US" b="1" dirty="0"/>
          </a:p>
          <a:p>
            <a:pPr>
              <a:lnSpc>
                <a:spcPct val="100000"/>
              </a:lnSpc>
              <a:spcBef>
                <a:spcPts val="0"/>
              </a:spcBef>
              <a:spcAft>
                <a:spcPts val="0"/>
              </a:spcAft>
            </a:pPr>
            <a:endParaRPr lang="en-US" b="1" i="1" dirty="0"/>
          </a:p>
          <a:p>
            <a:pPr>
              <a:lnSpc>
                <a:spcPct val="100000"/>
              </a:lnSpc>
              <a:spcBef>
                <a:spcPts val="0"/>
              </a:spcBef>
              <a:spcAft>
                <a:spcPts val="0"/>
              </a:spcAft>
            </a:pPr>
            <a:r>
              <a:rPr lang="en-US" b="1" i="1" dirty="0"/>
              <a:t>c. Problem, Needs, Habit and Current Alternatives:</a:t>
            </a:r>
          </a:p>
          <a:p>
            <a:pPr>
              <a:lnSpc>
                <a:spcPct val="100000"/>
              </a:lnSpc>
              <a:spcBef>
                <a:spcPts val="0"/>
              </a:spcBef>
              <a:spcAft>
                <a:spcPts val="0"/>
              </a:spcAft>
            </a:pPr>
            <a:r>
              <a:rPr lang="en-US" dirty="0"/>
              <a:t>	</a:t>
            </a:r>
            <a:r>
              <a:rPr lang="en-US" i="1" dirty="0"/>
              <a:t>What need are you fulfilling  for the customer?</a:t>
            </a:r>
            <a:endParaRPr lang="en-US" dirty="0"/>
          </a:p>
        </p:txBody>
      </p:sp>
    </p:spTree>
    <p:extLst>
      <p:ext uri="{BB962C8B-B14F-4D97-AF65-F5344CB8AC3E}">
        <p14:creationId xmlns:p14="http://schemas.microsoft.com/office/powerpoint/2010/main" val="1667462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90C0F0-B3B4-3347-32E9-5F4B6FB355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72DBFC-3DA8-C0F5-6BE5-4E4B6D2D83FB}"/>
              </a:ext>
            </a:extLst>
          </p:cNvPr>
          <p:cNvSpPr>
            <a:spLocks noGrp="1"/>
          </p:cNvSpPr>
          <p:nvPr>
            <p:ph type="title"/>
          </p:nvPr>
        </p:nvSpPr>
        <p:spPr>
          <a:xfrm>
            <a:off x="1616598" y="995425"/>
            <a:ext cx="8958805" cy="1077230"/>
          </a:xfrm>
          <a:noFill/>
        </p:spPr>
        <p:txBody>
          <a:bodyPr/>
          <a:lstStyle/>
          <a:p>
            <a:r>
              <a:rPr lang="en-US" dirty="0"/>
              <a:t>Nine Segments of the Business Model Canvass</a:t>
            </a:r>
          </a:p>
        </p:txBody>
      </p:sp>
      <p:sp>
        <p:nvSpPr>
          <p:cNvPr id="3" name="Content Placeholder 2">
            <a:extLst>
              <a:ext uri="{FF2B5EF4-FFF2-40B4-BE49-F238E27FC236}">
                <a16:creationId xmlns:a16="http://schemas.microsoft.com/office/drawing/2014/main" id="{0656B47D-FCB5-5F2C-7125-15E692EE44BA}"/>
              </a:ext>
            </a:extLst>
          </p:cNvPr>
          <p:cNvSpPr>
            <a:spLocks noGrp="1"/>
          </p:cNvSpPr>
          <p:nvPr>
            <p:ph sz="half" idx="14"/>
          </p:nvPr>
        </p:nvSpPr>
        <p:spPr>
          <a:xfrm>
            <a:off x="1616075" y="2257425"/>
            <a:ext cx="8959850" cy="3541713"/>
          </a:xfrm>
          <a:noFill/>
        </p:spPr>
        <p:txBody>
          <a:bodyPr vert="horz" lIns="91440" tIns="45720" rIns="91440" bIns="45720" rtlCol="0" anchor="t">
            <a:normAutofit lnSpcReduction="10000"/>
          </a:bodyPr>
          <a:lstStyle/>
          <a:p>
            <a:pPr>
              <a:lnSpc>
                <a:spcPct val="100000"/>
              </a:lnSpc>
              <a:spcBef>
                <a:spcPts val="0"/>
              </a:spcBef>
              <a:spcAft>
                <a:spcPts val="0"/>
              </a:spcAft>
            </a:pPr>
            <a:r>
              <a:rPr lang="en-US" b="1" dirty="0"/>
              <a:t>2. </a:t>
            </a:r>
            <a:r>
              <a:rPr lang="en-US" sz="2000" b="1" i="1" dirty="0"/>
              <a:t>Value Proposition</a:t>
            </a:r>
            <a:r>
              <a:rPr lang="en-US" sz="2000" i="1" dirty="0"/>
              <a:t>:</a:t>
            </a:r>
          </a:p>
          <a:p>
            <a:pPr>
              <a:lnSpc>
                <a:spcPct val="100000"/>
              </a:lnSpc>
              <a:spcBef>
                <a:spcPts val="0"/>
              </a:spcBef>
              <a:spcAft>
                <a:spcPts val="0"/>
              </a:spcAft>
            </a:pPr>
            <a:endParaRPr lang="en-US" dirty="0"/>
          </a:p>
          <a:p>
            <a:pPr lvl="2" indent="0" algn="just">
              <a:lnSpc>
                <a:spcPct val="100000"/>
              </a:lnSpc>
              <a:spcBef>
                <a:spcPts val="0"/>
              </a:spcBef>
              <a:spcAft>
                <a:spcPts val="0"/>
              </a:spcAft>
              <a:buNone/>
            </a:pPr>
            <a:r>
              <a:rPr lang="en-US" sz="2400" dirty="0"/>
              <a:t>	</a:t>
            </a:r>
            <a:r>
              <a:rPr lang="en-US" sz="2400" i="1" dirty="0"/>
              <a:t>What’s compelling about the proposition? Why do customers buy, use?</a:t>
            </a:r>
          </a:p>
          <a:p>
            <a:pPr lvl="2" indent="0" algn="just">
              <a:lnSpc>
                <a:spcPct val="100000"/>
              </a:lnSpc>
              <a:spcBef>
                <a:spcPts val="0"/>
              </a:spcBef>
              <a:spcAft>
                <a:spcPts val="0"/>
              </a:spcAft>
              <a:buNone/>
            </a:pPr>
            <a:r>
              <a:rPr lang="en-US" sz="2400" i="1" dirty="0"/>
              <a:t>	A value proposition refers to the value a company promises to deliver to customers should they choose to buy their product.</a:t>
            </a:r>
          </a:p>
          <a:p>
            <a:pPr lvl="2" indent="0" algn="just">
              <a:lnSpc>
                <a:spcPct val="100000"/>
              </a:lnSpc>
              <a:spcBef>
                <a:spcPts val="0"/>
              </a:spcBef>
              <a:spcAft>
                <a:spcPts val="0"/>
              </a:spcAft>
              <a:buNone/>
            </a:pPr>
            <a:r>
              <a:rPr lang="en-US" sz="2400" i="1" dirty="0"/>
              <a:t>	A value proposition is also a declaration of intent or a statement that introduces a company’s brand to consumers by telling them what the company stands for, how it operates, and why it deserves their business(Twin, 2019).	</a:t>
            </a:r>
            <a:endParaRPr lang="en-US" i="1" dirty="0"/>
          </a:p>
        </p:txBody>
      </p:sp>
    </p:spTree>
    <p:extLst>
      <p:ext uri="{BB962C8B-B14F-4D97-AF65-F5344CB8AC3E}">
        <p14:creationId xmlns:p14="http://schemas.microsoft.com/office/powerpoint/2010/main" val="285066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6296135" y="1124887"/>
            <a:ext cx="4480560" cy="627713"/>
          </a:xfrm>
          <a:noFill/>
        </p:spPr>
        <p:txBody>
          <a:bodyPr>
            <a:noAutofit/>
          </a:bodyPr>
          <a:lstStyle/>
          <a:p>
            <a:r>
              <a:rPr lang="en-US" sz="2400" dirty="0"/>
              <a:t>3. Channels</a:t>
            </a:r>
          </a:p>
        </p:txBody>
      </p:sp>
      <p:sp>
        <p:nvSpPr>
          <p:cNvPr id="11" name="Subtitle 10">
            <a:extLst>
              <a:ext uri="{FF2B5EF4-FFF2-40B4-BE49-F238E27FC236}">
                <a16:creationId xmlns:a16="http://schemas.microsoft.com/office/drawing/2014/main" id="{F4583933-95EE-13B0-55ED-7B10E3D3867E}"/>
              </a:ext>
            </a:extLst>
          </p:cNvPr>
          <p:cNvSpPr>
            <a:spLocks noGrp="1"/>
          </p:cNvSpPr>
          <p:nvPr>
            <p:ph type="subTitle" idx="1"/>
          </p:nvPr>
        </p:nvSpPr>
        <p:spPr>
          <a:xfrm>
            <a:off x="6296135" y="1948543"/>
            <a:ext cx="4476967" cy="3746201"/>
          </a:xfrm>
        </p:spPr>
        <p:txBody>
          <a:bodyPr/>
          <a:lstStyle/>
          <a:p>
            <a:r>
              <a:rPr lang="en-US" sz="2000" i="1" dirty="0"/>
              <a:t>How are the propositions promoted, sold and delivered? Why? Is it working?</a:t>
            </a:r>
          </a:p>
          <a:p>
            <a:r>
              <a:rPr lang="en-US" sz="2000" i="1" dirty="0"/>
              <a:t>	</a:t>
            </a:r>
            <a:r>
              <a:rPr lang="en-US" sz="2000" dirty="0"/>
              <a:t>The Channel Building Block describes how a company communicates with its customer segments to deliver its value proposition. It is important to understand which pathway is best for your company to reach your customers. </a:t>
            </a:r>
            <a:endParaRPr lang="en-US" sz="1800" dirty="0"/>
          </a:p>
        </p:txBody>
      </p:sp>
      <p:pic>
        <p:nvPicPr>
          <p:cNvPr id="3" name="Picture 2">
            <a:extLst>
              <a:ext uri="{FF2B5EF4-FFF2-40B4-BE49-F238E27FC236}">
                <a16:creationId xmlns:a16="http://schemas.microsoft.com/office/drawing/2014/main" id="{FD82C14C-E9FF-FDFB-786F-7FFEF70301D8}"/>
              </a:ext>
            </a:extLst>
          </p:cNvPr>
          <p:cNvPicPr>
            <a:picLocks noChangeAspect="1"/>
          </p:cNvPicPr>
          <p:nvPr/>
        </p:nvPicPr>
        <p:blipFill>
          <a:blip r:embed="rId3"/>
          <a:stretch>
            <a:fillRect/>
          </a:stretch>
        </p:blipFill>
        <p:spPr>
          <a:xfrm>
            <a:off x="1329545" y="1752599"/>
            <a:ext cx="4365199" cy="341811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0080375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EFEC65-384A-704E-B2C3-4C0DB055FF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A8C388-2E65-E17A-5508-73C84F38A978}"/>
              </a:ext>
            </a:extLst>
          </p:cNvPr>
          <p:cNvSpPr>
            <a:spLocks noGrp="1"/>
          </p:cNvSpPr>
          <p:nvPr>
            <p:ph type="title"/>
          </p:nvPr>
        </p:nvSpPr>
        <p:spPr>
          <a:xfrm>
            <a:off x="838200" y="266219"/>
            <a:ext cx="10389243" cy="1424470"/>
          </a:xfrm>
          <a:noFill/>
        </p:spPr>
        <p:txBody>
          <a:bodyPr anchor="ctr">
            <a:noAutofit/>
          </a:bodyPr>
          <a:lstStyle/>
          <a:p>
            <a:r>
              <a:rPr lang="en-US" dirty="0"/>
              <a:t>TYPES OF CHANNEL PHASES:</a:t>
            </a:r>
          </a:p>
        </p:txBody>
      </p:sp>
      <p:sp>
        <p:nvSpPr>
          <p:cNvPr id="9" name="TextBox 8">
            <a:extLst>
              <a:ext uri="{FF2B5EF4-FFF2-40B4-BE49-F238E27FC236}">
                <a16:creationId xmlns:a16="http://schemas.microsoft.com/office/drawing/2014/main" id="{4FDF8E85-FEAB-066C-F855-061C7EA17BF2}"/>
              </a:ext>
            </a:extLst>
          </p:cNvPr>
          <p:cNvSpPr txBox="1"/>
          <p:nvPr/>
        </p:nvSpPr>
        <p:spPr>
          <a:xfrm>
            <a:off x="544286" y="1589314"/>
            <a:ext cx="10683157" cy="3170099"/>
          </a:xfrm>
          <a:prstGeom prst="rect">
            <a:avLst/>
          </a:prstGeom>
          <a:noFill/>
        </p:spPr>
        <p:txBody>
          <a:bodyPr wrap="square" rtlCol="0">
            <a:spAutoFit/>
          </a:bodyPr>
          <a:lstStyle/>
          <a:p>
            <a:pPr marL="457200" indent="-457200">
              <a:buAutoNum type="arabicPeriod"/>
            </a:pPr>
            <a:r>
              <a:rPr lang="en-US" sz="2000" b="1" dirty="0"/>
              <a:t>AWARENESS</a:t>
            </a:r>
            <a:r>
              <a:rPr lang="en-US" sz="2000" dirty="0"/>
              <a:t> - businesses intend to advertise their product and services through word of mouth, social media, newspaper, television and flyers.</a:t>
            </a:r>
          </a:p>
          <a:p>
            <a:pPr marL="457200" indent="-457200">
              <a:buAutoNum type="arabicPeriod"/>
            </a:pPr>
            <a:r>
              <a:rPr lang="en-US" sz="2000" b="1" dirty="0"/>
              <a:t>EVALUATION</a:t>
            </a:r>
            <a:r>
              <a:rPr lang="en-US" sz="2000" dirty="0"/>
              <a:t> – it is a great plan to conduct first an evaluation so the </a:t>
            </a:r>
            <a:r>
              <a:rPr lang="en-US" sz="2000" dirty="0" err="1"/>
              <a:t>the</a:t>
            </a:r>
            <a:r>
              <a:rPr lang="en-US" sz="2000" dirty="0"/>
              <a:t> company will be able to assess the company’s Value Proposition.</a:t>
            </a:r>
          </a:p>
          <a:p>
            <a:pPr marL="457200" indent="-457200">
              <a:buAutoNum type="arabicPeriod"/>
            </a:pPr>
            <a:r>
              <a:rPr lang="en-US" sz="2000" b="1" dirty="0"/>
              <a:t>PURCHASE</a:t>
            </a:r>
            <a:r>
              <a:rPr lang="en-US" sz="2000" dirty="0"/>
              <a:t> – there are options  for customers on how to purchase the product or service.</a:t>
            </a:r>
            <a:r>
              <a:rPr lang="en-PH" sz="2000" dirty="0"/>
              <a:t>Remember to provide convenience to customers when doing payments.</a:t>
            </a:r>
          </a:p>
          <a:p>
            <a:pPr marL="457200" indent="-457200">
              <a:buAutoNum type="arabicPeriod"/>
            </a:pPr>
            <a:r>
              <a:rPr lang="en-PH" sz="2000" b="1" dirty="0"/>
              <a:t>DELIVERY</a:t>
            </a:r>
            <a:r>
              <a:rPr lang="en-PH" sz="2000" dirty="0"/>
              <a:t> – one value proposition for customers is the convenience and faster delivery of orders or products or services.</a:t>
            </a:r>
          </a:p>
          <a:p>
            <a:pPr marL="457200" indent="-457200">
              <a:buAutoNum type="arabicPeriod"/>
            </a:pPr>
            <a:r>
              <a:rPr lang="en-PH" sz="2000" b="1" dirty="0"/>
              <a:t>AFTER SALES</a:t>
            </a:r>
            <a:r>
              <a:rPr lang="en-PH" sz="2000" dirty="0"/>
              <a:t> – How will the company provide post-purchase customer support?</a:t>
            </a:r>
          </a:p>
          <a:p>
            <a:pPr marL="457200" indent="-457200">
              <a:buAutoNum type="arabicPeriod"/>
            </a:pPr>
            <a:endParaRPr lang="en-US" sz="2000" b="1" dirty="0"/>
          </a:p>
        </p:txBody>
      </p:sp>
    </p:spTree>
    <p:extLst>
      <p:ext uri="{BB962C8B-B14F-4D97-AF65-F5344CB8AC3E}">
        <p14:creationId xmlns:p14="http://schemas.microsoft.com/office/powerpoint/2010/main" val="261603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E15024-79C7-18C9-765C-CC7AF3ADBF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F7F622-487C-13D1-0766-2538409363F6}"/>
              </a:ext>
            </a:extLst>
          </p:cNvPr>
          <p:cNvSpPr>
            <a:spLocks noGrp="1"/>
          </p:cNvSpPr>
          <p:nvPr>
            <p:ph type="title"/>
          </p:nvPr>
        </p:nvSpPr>
        <p:spPr>
          <a:xfrm>
            <a:off x="1616598" y="995425"/>
            <a:ext cx="8958805" cy="1077230"/>
          </a:xfrm>
          <a:noFill/>
        </p:spPr>
        <p:txBody>
          <a:bodyPr/>
          <a:lstStyle/>
          <a:p>
            <a:r>
              <a:rPr lang="en-US" dirty="0"/>
              <a:t>Nine Segments of the Business Model Canvass</a:t>
            </a:r>
          </a:p>
        </p:txBody>
      </p:sp>
      <p:sp>
        <p:nvSpPr>
          <p:cNvPr id="3" name="Content Placeholder 2">
            <a:extLst>
              <a:ext uri="{FF2B5EF4-FFF2-40B4-BE49-F238E27FC236}">
                <a16:creationId xmlns:a16="http://schemas.microsoft.com/office/drawing/2014/main" id="{4FBBA129-19A3-AFB5-014E-3CAA22268CC8}"/>
              </a:ext>
            </a:extLst>
          </p:cNvPr>
          <p:cNvSpPr>
            <a:spLocks noGrp="1"/>
          </p:cNvSpPr>
          <p:nvPr>
            <p:ph sz="half" idx="14"/>
          </p:nvPr>
        </p:nvSpPr>
        <p:spPr>
          <a:xfrm>
            <a:off x="1616075" y="2257425"/>
            <a:ext cx="8959850" cy="3541713"/>
          </a:xfrm>
          <a:noFill/>
        </p:spPr>
        <p:txBody>
          <a:bodyPr vert="horz" lIns="91440" tIns="45720" rIns="91440" bIns="45720" rtlCol="0" anchor="t">
            <a:normAutofit/>
          </a:bodyPr>
          <a:lstStyle/>
          <a:p>
            <a:pPr>
              <a:lnSpc>
                <a:spcPct val="100000"/>
              </a:lnSpc>
              <a:spcBef>
                <a:spcPts val="0"/>
              </a:spcBef>
              <a:spcAft>
                <a:spcPts val="0"/>
              </a:spcAft>
            </a:pPr>
            <a:r>
              <a:rPr lang="en-US" sz="2000" b="1" i="1" dirty="0"/>
              <a:t>4. Customer Relationships</a:t>
            </a:r>
            <a:r>
              <a:rPr lang="en-US" sz="2000" i="1" dirty="0"/>
              <a:t>:</a:t>
            </a:r>
          </a:p>
          <a:p>
            <a:pPr>
              <a:lnSpc>
                <a:spcPct val="100000"/>
              </a:lnSpc>
              <a:spcBef>
                <a:spcPts val="0"/>
              </a:spcBef>
              <a:spcAft>
                <a:spcPts val="0"/>
              </a:spcAft>
            </a:pPr>
            <a:endParaRPr lang="en-US" dirty="0"/>
          </a:p>
          <a:p>
            <a:pPr lvl="2" indent="0" algn="just">
              <a:lnSpc>
                <a:spcPct val="100000"/>
              </a:lnSpc>
              <a:spcBef>
                <a:spcPts val="0"/>
              </a:spcBef>
              <a:spcAft>
                <a:spcPts val="0"/>
              </a:spcAft>
              <a:buNone/>
            </a:pPr>
            <a:r>
              <a:rPr lang="en-US" sz="2400" dirty="0"/>
              <a:t>	</a:t>
            </a:r>
            <a:r>
              <a:rPr lang="en-US" sz="2400" i="1" dirty="0"/>
              <a:t>How do you interact with customer through their ”journey?</a:t>
            </a:r>
          </a:p>
          <a:p>
            <a:pPr lvl="2" indent="0" algn="just">
              <a:lnSpc>
                <a:spcPct val="100000"/>
              </a:lnSpc>
              <a:spcBef>
                <a:spcPts val="0"/>
              </a:spcBef>
              <a:spcAft>
                <a:spcPts val="0"/>
              </a:spcAft>
              <a:buNone/>
            </a:pPr>
            <a:endParaRPr lang="en-US" sz="2400" i="1" dirty="0"/>
          </a:p>
          <a:p>
            <a:pPr lvl="2" indent="0" algn="just">
              <a:lnSpc>
                <a:spcPct val="100000"/>
              </a:lnSpc>
              <a:spcBef>
                <a:spcPts val="0"/>
              </a:spcBef>
              <a:spcAft>
                <a:spcPts val="0"/>
              </a:spcAft>
              <a:buNone/>
            </a:pPr>
            <a:r>
              <a:rPr lang="en-US" sz="2400" i="1" dirty="0"/>
              <a:t>	A customer relationship is an important aspect if you are doing a business because your customer will be able to interact with you, they can ask questions precisely about the products and services that the company is offering.</a:t>
            </a:r>
            <a:endParaRPr lang="en-US" i="1" dirty="0"/>
          </a:p>
        </p:txBody>
      </p:sp>
    </p:spTree>
    <p:extLst>
      <p:ext uri="{BB962C8B-B14F-4D97-AF65-F5344CB8AC3E}">
        <p14:creationId xmlns:p14="http://schemas.microsoft.com/office/powerpoint/2010/main" val="181557109"/>
      </p:ext>
    </p:extLst>
  </p:cSld>
  <p:clrMapOvr>
    <a:masterClrMapping/>
  </p:clrMapOvr>
</p:sld>
</file>

<file path=ppt/theme/theme1.xml><?xml version="1.0" encoding="utf-8"?>
<a:theme xmlns:a="http://schemas.openxmlformats.org/drawingml/2006/main" name="Custom">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10081922_Win32_SL_V4" id="{CCBED28E-3218-45D8-920F-A2D91CCE8680}" vid="{A1C6549C-A185-4AC8-97B3-DFFFA7355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49358-775F-4CF9-9AE6-33A7901637E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B2D96AF-4C9E-4DD0-A165-CD22BB87D090}">
  <ds:schemaRefs>
    <ds:schemaRef ds:uri="http://schemas.microsoft.com/sharepoint/v3/contenttype/forms"/>
  </ds:schemaRefs>
</ds:datastoreItem>
</file>

<file path=customXml/itemProps3.xml><?xml version="1.0" encoding="utf-8"?>
<ds:datastoreItem xmlns:ds="http://schemas.openxmlformats.org/officeDocument/2006/customXml" ds:itemID="{FAF1DBB7-4BA2-49E3-BEC8-A38406CA5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{F4D70B57-2DD7-49F2-901B-FF4DD3B756A1}TF96423eb0-8e02-4a99-b83b-bc60d19202d5328e4d86_win32-c07ae754e67e</Template>
  <TotalTime>225</TotalTime>
  <Words>1564</Words>
  <Application>Microsoft Office PowerPoint</Application>
  <PresentationFormat>Widescreen</PresentationFormat>
  <Paragraphs>102</Paragraphs>
  <Slides>24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Aptos</vt:lpstr>
      <vt:lpstr>Arial</vt:lpstr>
      <vt:lpstr>Calibri</vt:lpstr>
      <vt:lpstr>Quire Sans Pro Light</vt:lpstr>
      <vt:lpstr>Tisa Offc Serif Pro</vt:lpstr>
      <vt:lpstr>Custom</vt:lpstr>
      <vt:lpstr>Business Models</vt:lpstr>
      <vt:lpstr>Learning Objectives:</vt:lpstr>
      <vt:lpstr>Business Model Canvass</vt:lpstr>
      <vt:lpstr>PowerPoint Presentation</vt:lpstr>
      <vt:lpstr>Nine Segments of the Business Model Canvass</vt:lpstr>
      <vt:lpstr>Nine Segments of the Business Model Canvass</vt:lpstr>
      <vt:lpstr>3. Channels</vt:lpstr>
      <vt:lpstr>TYPES OF CHANNEL PHASES:</vt:lpstr>
      <vt:lpstr>Nine Segments of the Business Model Canvass</vt:lpstr>
      <vt:lpstr>Benefits of good customer relationship</vt:lpstr>
      <vt:lpstr>Nine Segments of the Business Model Canvass</vt:lpstr>
      <vt:lpstr>How to generate Revenue Streams</vt:lpstr>
      <vt:lpstr>Nine Segments of the Business Model Canvass</vt:lpstr>
      <vt:lpstr>PowerPoint Presentation</vt:lpstr>
      <vt:lpstr>Nine Segments of the Business Model Canvass</vt:lpstr>
      <vt:lpstr>Nine Segments of the Business Model Canvass</vt:lpstr>
      <vt:lpstr>Types of Key Resources</vt:lpstr>
      <vt:lpstr>Nine Segments of the Business Model Canvass</vt:lpstr>
      <vt:lpstr>Types of Partnerships</vt:lpstr>
      <vt:lpstr>Nine Segments of the Business Model Canvass</vt:lpstr>
      <vt:lpstr>Categories of Cost Structure</vt:lpstr>
      <vt:lpstr>Business model canvas of SKYPE</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 Ian De Los Trinos</dc:creator>
  <cp:lastModifiedBy>Ma. Ian De Los Trinos</cp:lastModifiedBy>
  <cp:revision>21</cp:revision>
  <dcterms:created xsi:type="dcterms:W3CDTF">2025-10-10T00:33:36Z</dcterms:created>
  <dcterms:modified xsi:type="dcterms:W3CDTF">2025-10-13T06:35:01Z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